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88"/>
  </p:notesMasterIdLst>
  <p:sldIdLst>
    <p:sldId id="561" r:id="rId3"/>
    <p:sldId id="572" r:id="rId4"/>
    <p:sldId id="257" r:id="rId5"/>
    <p:sldId id="563" r:id="rId6"/>
    <p:sldId id="571" r:id="rId7"/>
    <p:sldId id="570" r:id="rId8"/>
    <p:sldId id="569" r:id="rId9"/>
    <p:sldId id="568" r:id="rId10"/>
    <p:sldId id="567" r:id="rId11"/>
    <p:sldId id="566" r:id="rId12"/>
    <p:sldId id="565" r:id="rId13"/>
    <p:sldId id="259" r:id="rId14"/>
    <p:sldId id="576" r:id="rId15"/>
    <p:sldId id="573" r:id="rId16"/>
    <p:sldId id="574" r:id="rId17"/>
    <p:sldId id="575" r:id="rId18"/>
    <p:sldId id="260" r:id="rId19"/>
    <p:sldId id="577" r:id="rId20"/>
    <p:sldId id="578" r:id="rId21"/>
    <p:sldId id="580" r:id="rId22"/>
    <p:sldId id="579" r:id="rId23"/>
    <p:sldId id="581" r:id="rId24"/>
    <p:sldId id="582" r:id="rId25"/>
    <p:sldId id="261" r:id="rId26"/>
    <p:sldId id="632" r:id="rId27"/>
    <p:sldId id="631" r:id="rId28"/>
    <p:sldId id="633" r:id="rId29"/>
    <p:sldId id="583" r:id="rId30"/>
    <p:sldId id="585" r:id="rId31"/>
    <p:sldId id="584" r:id="rId32"/>
    <p:sldId id="262" r:id="rId33"/>
    <p:sldId id="586" r:id="rId34"/>
    <p:sldId id="588" r:id="rId35"/>
    <p:sldId id="587" r:id="rId36"/>
    <p:sldId id="589" r:id="rId37"/>
    <p:sldId id="590" r:id="rId38"/>
    <p:sldId id="591" r:id="rId39"/>
    <p:sldId id="592" r:id="rId40"/>
    <p:sldId id="593" r:id="rId41"/>
    <p:sldId id="595" r:id="rId42"/>
    <p:sldId id="596" r:id="rId43"/>
    <p:sldId id="597" r:id="rId44"/>
    <p:sldId id="598" r:id="rId45"/>
    <p:sldId id="599" r:id="rId46"/>
    <p:sldId id="630" r:id="rId47"/>
    <p:sldId id="263" r:id="rId48"/>
    <p:sldId id="600" r:id="rId49"/>
    <p:sldId id="264" r:id="rId50"/>
    <p:sldId id="603" r:id="rId51"/>
    <p:sldId id="604" r:id="rId52"/>
    <p:sldId id="605" r:id="rId53"/>
    <p:sldId id="606" r:id="rId54"/>
    <p:sldId id="607" r:id="rId55"/>
    <p:sldId id="609" r:id="rId56"/>
    <p:sldId id="608" r:id="rId57"/>
    <p:sldId id="601" r:id="rId58"/>
    <p:sldId id="602" r:id="rId59"/>
    <p:sldId id="634" r:id="rId60"/>
    <p:sldId id="265" r:id="rId61"/>
    <p:sldId id="266" r:id="rId62"/>
    <p:sldId id="610" r:id="rId63"/>
    <p:sldId id="611" r:id="rId64"/>
    <p:sldId id="612" r:id="rId65"/>
    <p:sldId id="613" r:id="rId66"/>
    <p:sldId id="267" r:id="rId67"/>
    <p:sldId id="626" r:id="rId68"/>
    <p:sldId id="627" r:id="rId69"/>
    <p:sldId id="628" r:id="rId70"/>
    <p:sldId id="268" r:id="rId71"/>
    <p:sldId id="622" r:id="rId72"/>
    <p:sldId id="623" r:id="rId73"/>
    <p:sldId id="624" r:id="rId74"/>
    <p:sldId id="270" r:id="rId75"/>
    <p:sldId id="625" r:id="rId76"/>
    <p:sldId id="617" r:id="rId77"/>
    <p:sldId id="616" r:id="rId78"/>
    <p:sldId id="636" r:id="rId79"/>
    <p:sldId id="635" r:id="rId80"/>
    <p:sldId id="619" r:id="rId81"/>
    <p:sldId id="620" r:id="rId82"/>
    <p:sldId id="637" r:id="rId83"/>
    <p:sldId id="621" r:id="rId84"/>
    <p:sldId id="638" r:id="rId85"/>
    <p:sldId id="272" r:id="rId86"/>
    <p:sldId id="273" r:id="rId8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30" autoAdjust="0"/>
    <p:restoredTop sz="94660"/>
  </p:normalViewPr>
  <p:slideViewPr>
    <p:cSldViewPr>
      <p:cViewPr varScale="1">
        <p:scale>
          <a:sx n="110" d="100"/>
          <a:sy n="110" d="100"/>
        </p:scale>
        <p:origin x="9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4C22F-CFA1-4AEC-8D98-0B4888741FA6}" type="datetimeFigureOut">
              <a:rPr lang="fr-FR" smtClean="0"/>
              <a:t>23/01/2020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04F4F-4570-4E1E-946B-1292B9DC216D}" type="slidenum">
              <a:rPr lang="fr-FR" smtClean="0"/>
              <a:t>‹N°›</a:t>
            </a:fld>
            <a:endParaRPr lang="fr-FR"/>
          </a:p>
        </p:txBody>
      </p:sp>
    </p:spTree>
    <p:extLst>
      <p:ext uri="{BB962C8B-B14F-4D97-AF65-F5344CB8AC3E}">
        <p14:creationId xmlns:p14="http://schemas.microsoft.com/office/powerpoint/2010/main" val="426095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207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96B5C-12A0-4042-B4D0-BD3B9A4F58C6}"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6712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704F4F-4570-4E1E-946B-1292B9DC216D}" type="slidenum">
              <a:rPr lang="fr-FR" smtClean="0"/>
              <a:t>60</a:t>
            </a:fld>
            <a:endParaRPr lang="fr-FR"/>
          </a:p>
        </p:txBody>
      </p:sp>
    </p:spTree>
    <p:extLst>
      <p:ext uri="{BB962C8B-B14F-4D97-AF65-F5344CB8AC3E}">
        <p14:creationId xmlns:p14="http://schemas.microsoft.com/office/powerpoint/2010/main" val="391088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704F4F-4570-4E1E-946B-1292B9DC216D}" type="slidenum">
              <a:rPr lang="fr-FR" smtClean="0"/>
              <a:t>61</a:t>
            </a:fld>
            <a:endParaRPr lang="fr-FR"/>
          </a:p>
        </p:txBody>
      </p:sp>
    </p:spTree>
    <p:extLst>
      <p:ext uri="{BB962C8B-B14F-4D97-AF65-F5344CB8AC3E}">
        <p14:creationId xmlns:p14="http://schemas.microsoft.com/office/powerpoint/2010/main" val="137965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704F4F-4570-4E1E-946B-1292B9DC216D}" type="slidenum">
              <a:rPr lang="fr-FR" smtClean="0"/>
              <a:t>62</a:t>
            </a:fld>
            <a:endParaRPr lang="fr-FR"/>
          </a:p>
        </p:txBody>
      </p:sp>
    </p:spTree>
    <p:extLst>
      <p:ext uri="{BB962C8B-B14F-4D97-AF65-F5344CB8AC3E}">
        <p14:creationId xmlns:p14="http://schemas.microsoft.com/office/powerpoint/2010/main" val="145846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704F4F-4570-4E1E-946B-1292B9DC216D}" type="slidenum">
              <a:rPr lang="fr-FR" smtClean="0"/>
              <a:t>63</a:t>
            </a:fld>
            <a:endParaRPr lang="fr-FR"/>
          </a:p>
        </p:txBody>
      </p:sp>
    </p:spTree>
    <p:extLst>
      <p:ext uri="{BB962C8B-B14F-4D97-AF65-F5344CB8AC3E}">
        <p14:creationId xmlns:p14="http://schemas.microsoft.com/office/powerpoint/2010/main" val="177761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E704F4F-4570-4E1E-946B-1292B9DC216D}" type="slidenum">
              <a:rPr lang="fr-FR" smtClean="0"/>
              <a:t>64</a:t>
            </a:fld>
            <a:endParaRPr lang="fr-FR"/>
          </a:p>
        </p:txBody>
      </p:sp>
    </p:spTree>
    <p:extLst>
      <p:ext uri="{BB962C8B-B14F-4D97-AF65-F5344CB8AC3E}">
        <p14:creationId xmlns:p14="http://schemas.microsoft.com/office/powerpoint/2010/main" val="1138530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9133832" y="0"/>
            <a:ext cx="3058168" cy="6858000"/>
          </a:xfrm>
          <a:prstGeom prst="rect">
            <a:avLst/>
          </a:prstGeom>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16" name="Title 15"/>
          <p:cNvSpPr>
            <a:spLocks noGrp="1"/>
          </p:cNvSpPr>
          <p:nvPr>
            <p:ph type="title"/>
          </p:nvPr>
        </p:nvSpPr>
        <p:spPr>
          <a:xfrm>
            <a:off x="3251200" y="1447800"/>
            <a:ext cx="5283200" cy="2133600"/>
          </a:xfrm>
        </p:spPr>
        <p:txBody>
          <a:bodyPr anchor="b"/>
          <a:lstStyle/>
          <a:p>
            <a:r>
              <a:rPr lang="fr-FR"/>
              <a:t>Modifiez le style du titre</a:t>
            </a:r>
            <a:endParaRPr lang="en-US" dirty="0"/>
          </a:p>
        </p:txBody>
      </p:sp>
      <p:sp>
        <p:nvSpPr>
          <p:cNvPr id="13" name="Date Placeholder 12"/>
          <p:cNvSpPr>
            <a:spLocks noGrp="1"/>
          </p:cNvSpPr>
          <p:nvPr>
            <p:ph type="dt" sz="half" idx="10"/>
          </p:nvPr>
        </p:nvSpPr>
        <p:spPr>
          <a:xfrm>
            <a:off x="4777318" y="6426202"/>
            <a:ext cx="3759199" cy="126999"/>
          </a:xfrm>
        </p:spPr>
        <p:txBody>
          <a:bodyPr/>
          <a:lstStyle/>
          <a:p>
            <a:fld id="{39D9F326-E7BB-43A6-9106-DA14AC94B992}" type="datetimeFigureOut">
              <a:rPr lang="fr-FR" smtClean="0"/>
              <a:t>23/01/2020</a:t>
            </a:fld>
            <a:endParaRPr lang="fr-FR"/>
          </a:p>
        </p:txBody>
      </p:sp>
      <p:sp>
        <p:nvSpPr>
          <p:cNvPr id="14" name="Slide Number Placeholder 13"/>
          <p:cNvSpPr>
            <a:spLocks noGrp="1"/>
          </p:cNvSpPr>
          <p:nvPr>
            <p:ph type="sldNum" sz="quarter" idx="11"/>
          </p:nvPr>
        </p:nvSpPr>
        <p:spPr>
          <a:xfrm>
            <a:off x="8553301" y="6400800"/>
            <a:ext cx="609600" cy="152400"/>
          </a:xfrm>
        </p:spPr>
        <p:txBody>
          <a:bodyPr/>
          <a:lstStyle>
            <a:lvl1pPr algn="r">
              <a:defRPr/>
            </a:lvl1pPr>
          </a:lstStyle>
          <a:p>
            <a:fld id="{65A24B17-B1AB-4068-A8C2-6F57248E587E}" type="slidenum">
              <a:rPr lang="fr-FR" smtClean="0"/>
              <a:t>‹N°›</a:t>
            </a:fld>
            <a:endParaRPr lang="fr-FR"/>
          </a:p>
        </p:txBody>
      </p:sp>
      <p:sp>
        <p:nvSpPr>
          <p:cNvPr id="15" name="Footer Placeholder 14"/>
          <p:cNvSpPr>
            <a:spLocks noGrp="1"/>
          </p:cNvSpPr>
          <p:nvPr>
            <p:ph type="ftr" sz="quarter" idx="12"/>
          </p:nvPr>
        </p:nvSpPr>
        <p:spPr>
          <a:xfrm>
            <a:off x="4775201" y="6296248"/>
            <a:ext cx="3761316" cy="152400"/>
          </a:xfrm>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Date Placeholder 12"/>
          <p:cNvSpPr>
            <a:spLocks noGrp="1"/>
          </p:cNvSpPr>
          <p:nvPr>
            <p:ph type="dt" sz="half" idx="10"/>
          </p:nvPr>
        </p:nvSpPr>
        <p:spPr/>
        <p:txBody>
          <a:bodyPr/>
          <a:lstStyle/>
          <a:p>
            <a:fld id="{39D9F326-E7BB-43A6-9106-DA14AC94B992}" type="datetimeFigureOut">
              <a:rPr lang="fr-FR" smtClean="0"/>
              <a:t>23/01/2020</a:t>
            </a:fld>
            <a:endParaRPr lang="fr-FR"/>
          </a:p>
        </p:txBody>
      </p:sp>
      <p:sp>
        <p:nvSpPr>
          <p:cNvPr id="14" name="Slide Number Placeholder 13"/>
          <p:cNvSpPr>
            <a:spLocks noGrp="1"/>
          </p:cNvSpPr>
          <p:nvPr>
            <p:ph type="sldNum" sz="quarter" idx="11"/>
          </p:nvPr>
        </p:nvSpPr>
        <p:spPr/>
        <p:txBody>
          <a:bodyPr/>
          <a:lstStyle/>
          <a:p>
            <a:fld id="{65A24B17-B1AB-4068-A8C2-6F57248E587E}" type="slidenum">
              <a:rPr lang="fr-FR" smtClean="0"/>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Date Placeholder 12"/>
          <p:cNvSpPr>
            <a:spLocks noGrp="1"/>
          </p:cNvSpPr>
          <p:nvPr>
            <p:ph type="dt" sz="half" idx="10"/>
          </p:nvPr>
        </p:nvSpPr>
        <p:spPr/>
        <p:txBody>
          <a:bodyPr/>
          <a:lstStyle/>
          <a:p>
            <a:fld id="{39D9F326-E7BB-43A6-9106-DA14AC94B992}" type="datetimeFigureOut">
              <a:rPr lang="fr-FR" smtClean="0"/>
              <a:t>23/01/2020</a:t>
            </a:fld>
            <a:endParaRPr lang="fr-FR"/>
          </a:p>
        </p:txBody>
      </p:sp>
      <p:sp>
        <p:nvSpPr>
          <p:cNvPr id="14" name="Slide Number Placeholder 13"/>
          <p:cNvSpPr>
            <a:spLocks noGrp="1"/>
          </p:cNvSpPr>
          <p:nvPr>
            <p:ph type="sldNum" sz="quarter" idx="11"/>
          </p:nvPr>
        </p:nvSpPr>
        <p:spPr/>
        <p:txBody>
          <a:bodyPr/>
          <a:lstStyle/>
          <a:p>
            <a:fld id="{65A24B17-B1AB-4068-A8C2-6F57248E587E}" type="slidenum">
              <a:rPr lang="fr-FR" smtClean="0"/>
              <a:t>‹N°›</a:t>
            </a:fld>
            <a:endParaRPr lang="fr-FR"/>
          </a:p>
        </p:txBody>
      </p:sp>
      <p:sp>
        <p:nvSpPr>
          <p:cNvPr id="15" name="Footer Placeholder 14"/>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1">
    <p:spTree>
      <p:nvGrpSpPr>
        <p:cNvPr id="1" name=""/>
        <p:cNvGrpSpPr/>
        <p:nvPr/>
      </p:nvGrpSpPr>
      <p:grpSpPr>
        <a:xfrm>
          <a:off x="0" y="0"/>
          <a:ext cx="0" cy="0"/>
          <a:chOff x="0" y="0"/>
          <a:chExt cx="0" cy="0"/>
        </a:xfrm>
      </p:grpSpPr>
      <p:sp>
        <p:nvSpPr>
          <p:cNvPr id="17" name="Freeform 16"/>
          <p:cNvSpPr/>
          <p:nvPr userDrawn="1"/>
        </p:nvSpPr>
        <p:spPr>
          <a:xfrm>
            <a:off x="-22987" y="0"/>
            <a:ext cx="6223905" cy="6858000"/>
          </a:xfrm>
          <a:custGeom>
            <a:avLst/>
            <a:gdLst>
              <a:gd name="connsiteX0" fmla="*/ 0 w 6223905"/>
              <a:gd name="connsiteY0" fmla="*/ 0 h 6858000"/>
              <a:gd name="connsiteX1" fmla="*/ 4186882 w 6223905"/>
              <a:gd name="connsiteY1" fmla="*/ 0 h 6858000"/>
              <a:gd name="connsiteX2" fmla="*/ 4197034 w 6223905"/>
              <a:gd name="connsiteY2" fmla="*/ 22340 h 6858000"/>
              <a:gd name="connsiteX3" fmla="*/ 5904357 w 6223905"/>
              <a:gd name="connsiteY3" fmla="*/ 3779388 h 6858000"/>
              <a:gd name="connsiteX4" fmla="*/ 5873730 w 6223905"/>
              <a:gd name="connsiteY4" fmla="*/ 6784163 h 6858000"/>
              <a:gd name="connsiteX5" fmla="*/ 5834113 w 6223905"/>
              <a:gd name="connsiteY5" fmla="*/ 6858000 h 6858000"/>
              <a:gd name="connsiteX6" fmla="*/ 0 w 6223905"/>
              <a:gd name="connsiteY6" fmla="*/ 6858000 h 6858000"/>
              <a:gd name="connsiteX7" fmla="*/ 0 w 6223905"/>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905" h="6858000">
                <a:moveTo>
                  <a:pt x="0" y="0"/>
                </a:moveTo>
                <a:lnTo>
                  <a:pt x="4186882" y="0"/>
                </a:lnTo>
                <a:lnTo>
                  <a:pt x="4197034" y="22340"/>
                </a:lnTo>
                <a:cubicBezTo>
                  <a:pt x="5904357" y="3779388"/>
                  <a:pt x="5904357" y="3779388"/>
                  <a:pt x="5904357" y="3779388"/>
                </a:cubicBezTo>
                <a:cubicBezTo>
                  <a:pt x="6352858" y="4766336"/>
                  <a:pt x="6316954" y="5863968"/>
                  <a:pt x="5873730" y="6784163"/>
                </a:cubicBezTo>
                <a:lnTo>
                  <a:pt x="5834113" y="6858000"/>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3034" y="411481"/>
            <a:ext cx="1577338" cy="820447"/>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1080" y="1290009"/>
            <a:ext cx="6513490" cy="4835513"/>
          </a:xfrm>
          <a:prstGeom prst="rect">
            <a:avLst/>
          </a:prstGeom>
        </p:spPr>
      </p:pic>
      <p:sp>
        <p:nvSpPr>
          <p:cNvPr id="20" name="Title 1"/>
          <p:cNvSpPr>
            <a:spLocks noGrp="1"/>
          </p:cNvSpPr>
          <p:nvPr>
            <p:ph type="ctrTitle" hasCustomPrompt="1"/>
          </p:nvPr>
        </p:nvSpPr>
        <p:spPr>
          <a:xfrm>
            <a:off x="407988" y="251460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342900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spTree>
    <p:extLst>
      <p:ext uri="{BB962C8B-B14F-4D97-AF65-F5344CB8AC3E}">
        <p14:creationId xmlns:p14="http://schemas.microsoft.com/office/powerpoint/2010/main" val="408201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3">
    <p:bg>
      <p:bgPr>
        <a:solidFill>
          <a:schemeClr val="bg1"/>
        </a:solidFill>
        <a:effectLst/>
      </p:bgPr>
    </p:bg>
    <p:spTree>
      <p:nvGrpSpPr>
        <p:cNvPr id="1" name=""/>
        <p:cNvGrpSpPr/>
        <p:nvPr/>
      </p:nvGrpSpPr>
      <p:grpSpPr>
        <a:xfrm>
          <a:off x="0" y="0"/>
          <a:ext cx="0" cy="0"/>
          <a:chOff x="0" y="0"/>
          <a:chExt cx="0" cy="0"/>
        </a:xfrm>
      </p:grpSpPr>
      <p:sp>
        <p:nvSpPr>
          <p:cNvPr id="13" name="Freeform 12"/>
          <p:cNvSpPr/>
          <p:nvPr userDrawn="1"/>
        </p:nvSpPr>
        <p:spPr>
          <a:xfrm>
            <a:off x="0" y="0"/>
            <a:ext cx="6759210" cy="4518977"/>
          </a:xfrm>
          <a:custGeom>
            <a:avLst/>
            <a:gdLst>
              <a:gd name="connsiteX0" fmla="*/ 0 w 6759210"/>
              <a:gd name="connsiteY0" fmla="*/ 0 h 4518977"/>
              <a:gd name="connsiteX1" fmla="*/ 6759210 w 6759210"/>
              <a:gd name="connsiteY1" fmla="*/ 0 h 4518977"/>
              <a:gd name="connsiteX2" fmla="*/ 6756415 w 6759210"/>
              <a:gd name="connsiteY2" fmla="*/ 16666 h 4518977"/>
              <a:gd name="connsiteX3" fmla="*/ 6372387 w 6759210"/>
              <a:gd name="connsiteY3" fmla="*/ 2306550 h 4518977"/>
              <a:gd name="connsiteX4" fmla="*/ 3762973 w 6759210"/>
              <a:gd name="connsiteY4" fmla="*/ 4518977 h 4518977"/>
              <a:gd name="connsiteX5" fmla="*/ 339369 w 6759210"/>
              <a:gd name="connsiteY5" fmla="*/ 4518977 h 4518977"/>
              <a:gd name="connsiteX6" fmla="*/ 0 w 6759210"/>
              <a:gd name="connsiteY6" fmla="*/ 4518977 h 4518977"/>
              <a:gd name="connsiteX7" fmla="*/ 0 w 6759210"/>
              <a:gd name="connsiteY7" fmla="*/ 0 h 451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59210" h="4518977">
                <a:moveTo>
                  <a:pt x="0" y="0"/>
                </a:moveTo>
                <a:lnTo>
                  <a:pt x="6759210" y="0"/>
                </a:lnTo>
                <a:lnTo>
                  <a:pt x="6756415" y="16666"/>
                </a:lnTo>
                <a:cubicBezTo>
                  <a:pt x="6686854" y="431442"/>
                  <a:pt x="6569700" y="1130011"/>
                  <a:pt x="6372387" y="2306550"/>
                </a:cubicBezTo>
                <a:cubicBezTo>
                  <a:pt x="6162872" y="3588428"/>
                  <a:pt x="5058156" y="4518977"/>
                  <a:pt x="3762973" y="4518977"/>
                </a:cubicBezTo>
                <a:cubicBezTo>
                  <a:pt x="3762973" y="4518977"/>
                  <a:pt x="3762973" y="4518977"/>
                  <a:pt x="339369" y="4518977"/>
                </a:cubicBezTo>
                <a:lnTo>
                  <a:pt x="0" y="4518977"/>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ctrTitle" hasCustomPrompt="1"/>
          </p:nvPr>
        </p:nvSpPr>
        <p:spPr>
          <a:xfrm>
            <a:off x="407988" y="1443741"/>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chemeClr val="bg1"/>
                </a:solidFill>
              </a:defRPr>
            </a:lvl1pPr>
          </a:lstStyle>
          <a:p>
            <a:pPr marL="0" lvl="0"/>
            <a:r>
              <a:rPr lang="en-US" dirty="0"/>
              <a:t>Title of Presentation</a:t>
            </a:r>
          </a:p>
        </p:txBody>
      </p:sp>
      <p:sp>
        <p:nvSpPr>
          <p:cNvPr id="17" name="Subtitle 2"/>
          <p:cNvSpPr>
            <a:spLocks noGrp="1"/>
          </p:cNvSpPr>
          <p:nvPr>
            <p:ph type="subTitle" idx="1" hasCustomPrompt="1"/>
          </p:nvPr>
        </p:nvSpPr>
        <p:spPr>
          <a:xfrm>
            <a:off x="407988" y="2358140"/>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131838" y="777924"/>
            <a:ext cx="5321672" cy="5770487"/>
          </a:xfrm>
          <a:prstGeom prst="rect">
            <a:avLst/>
          </a:prstGeom>
        </p:spPr>
      </p:pic>
    </p:spTree>
    <p:extLst>
      <p:ext uri="{BB962C8B-B14F-4D97-AF65-F5344CB8AC3E}">
        <p14:creationId xmlns:p14="http://schemas.microsoft.com/office/powerpoint/2010/main" val="104814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721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4">
    <p:spTree>
      <p:nvGrpSpPr>
        <p:cNvPr id="1" name=""/>
        <p:cNvGrpSpPr/>
        <p:nvPr/>
      </p:nvGrpSpPr>
      <p:grpSpPr>
        <a:xfrm>
          <a:off x="0" y="0"/>
          <a:ext cx="0" cy="0"/>
          <a:chOff x="0" y="0"/>
          <a:chExt cx="0" cy="0"/>
        </a:xfrm>
      </p:grpSpPr>
      <p:sp>
        <p:nvSpPr>
          <p:cNvPr id="10" name="Freeform 9"/>
          <p:cNvSpPr/>
          <p:nvPr userDrawn="1"/>
        </p:nvSpPr>
        <p:spPr>
          <a:xfrm>
            <a:off x="1295400" y="1"/>
            <a:ext cx="10896600" cy="5568105"/>
          </a:xfrm>
          <a:custGeom>
            <a:avLst/>
            <a:gdLst>
              <a:gd name="connsiteX0" fmla="*/ 0 w 10896600"/>
              <a:gd name="connsiteY0" fmla="*/ 0 h 5568105"/>
              <a:gd name="connsiteX1" fmla="*/ 10896600 w 10896600"/>
              <a:gd name="connsiteY1" fmla="*/ 0 h 5568105"/>
              <a:gd name="connsiteX2" fmla="*/ 10896600 w 10896600"/>
              <a:gd name="connsiteY2" fmla="*/ 80960 h 5568105"/>
              <a:gd name="connsiteX3" fmla="*/ 10896600 w 10896600"/>
              <a:gd name="connsiteY3" fmla="*/ 5568105 h 5568105"/>
              <a:gd name="connsiteX4" fmla="*/ 10451841 w 10896600"/>
              <a:gd name="connsiteY4" fmla="*/ 5493803 h 5568105"/>
              <a:gd name="connsiteX5" fmla="*/ 0 w 10896600"/>
              <a:gd name="connsiteY5" fmla="*/ 3246176 h 5568105"/>
              <a:gd name="connsiteX6" fmla="*/ 0 w 10896600"/>
              <a:gd name="connsiteY6" fmla="*/ 191975 h 5568105"/>
              <a:gd name="connsiteX7" fmla="*/ 0 w 10896600"/>
              <a:gd name="connsiteY7" fmla="*/ 0 h 556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6600" h="5568105">
                <a:moveTo>
                  <a:pt x="0" y="0"/>
                </a:moveTo>
                <a:lnTo>
                  <a:pt x="10896600" y="0"/>
                </a:lnTo>
                <a:lnTo>
                  <a:pt x="10896600" y="80960"/>
                </a:lnTo>
                <a:cubicBezTo>
                  <a:pt x="10896600" y="1513754"/>
                  <a:pt x="10896600" y="3311770"/>
                  <a:pt x="10896600" y="5568105"/>
                </a:cubicBezTo>
                <a:cubicBezTo>
                  <a:pt x="10748347" y="5549530"/>
                  <a:pt x="10600094" y="5530954"/>
                  <a:pt x="10451841" y="5493803"/>
                </a:cubicBezTo>
                <a:cubicBezTo>
                  <a:pt x="6356350" y="4787937"/>
                  <a:pt x="2872403" y="4026344"/>
                  <a:pt x="0" y="3246176"/>
                </a:cubicBezTo>
                <a:cubicBezTo>
                  <a:pt x="0" y="3246176"/>
                  <a:pt x="0" y="3246176"/>
                  <a:pt x="0" y="191975"/>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6816081" y="1442183"/>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r">
              <a:lnSpc>
                <a:spcPts val="3000"/>
              </a:lnSpc>
              <a:defRPr lang="en-US" sz="2600" b="0" dirty="0">
                <a:solidFill>
                  <a:schemeClr val="bg1"/>
                </a:solidFill>
              </a:defRPr>
            </a:lvl1pPr>
          </a:lstStyle>
          <a:p>
            <a:pPr marL="0" lvl="0"/>
            <a:r>
              <a:rPr lang="en-US" dirty="0"/>
              <a:t>Title of Presentation</a:t>
            </a:r>
          </a:p>
        </p:txBody>
      </p:sp>
      <p:sp>
        <p:nvSpPr>
          <p:cNvPr id="9" name="Subtitle 2"/>
          <p:cNvSpPr>
            <a:spLocks noGrp="1"/>
          </p:cNvSpPr>
          <p:nvPr>
            <p:ph type="subTitle" idx="1" hasCustomPrompt="1"/>
          </p:nvPr>
        </p:nvSpPr>
        <p:spPr>
          <a:xfrm>
            <a:off x="6816081" y="2356582"/>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r"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8818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5">
    <p:spTree>
      <p:nvGrpSpPr>
        <p:cNvPr id="1" name=""/>
        <p:cNvGrpSpPr/>
        <p:nvPr/>
      </p:nvGrpSpPr>
      <p:grpSpPr>
        <a:xfrm>
          <a:off x="0" y="0"/>
          <a:ext cx="0" cy="0"/>
          <a:chOff x="0" y="0"/>
          <a:chExt cx="0" cy="0"/>
        </a:xfrm>
      </p:grpSpPr>
      <p:sp>
        <p:nvSpPr>
          <p:cNvPr id="9" name="Freeform 8"/>
          <p:cNvSpPr/>
          <p:nvPr userDrawn="1"/>
        </p:nvSpPr>
        <p:spPr>
          <a:xfrm>
            <a:off x="0" y="0"/>
            <a:ext cx="12192000" cy="5873580"/>
          </a:xfrm>
          <a:custGeom>
            <a:avLst/>
            <a:gdLst>
              <a:gd name="connsiteX0" fmla="*/ 0 w 12192000"/>
              <a:gd name="connsiteY0" fmla="*/ 0 h 5873580"/>
              <a:gd name="connsiteX1" fmla="*/ 12192000 w 12192000"/>
              <a:gd name="connsiteY1" fmla="*/ 0 h 5873580"/>
              <a:gd name="connsiteX2" fmla="*/ 12192000 w 12192000"/>
              <a:gd name="connsiteY2" fmla="*/ 448624 h 5873580"/>
              <a:gd name="connsiteX3" fmla="*/ 12192000 w 12192000"/>
              <a:gd name="connsiteY3" fmla="*/ 2347836 h 5873580"/>
              <a:gd name="connsiteX4" fmla="*/ 0 w 12192000"/>
              <a:gd name="connsiteY4" fmla="*/ 4899184 h 5873580"/>
              <a:gd name="connsiteX5" fmla="*/ 0 w 12192000"/>
              <a:gd name="connsiteY5" fmla="*/ 176498 h 5873580"/>
              <a:gd name="connsiteX6" fmla="*/ 0 w 12192000"/>
              <a:gd name="connsiteY6" fmla="*/ 0 h 58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73580">
                <a:moveTo>
                  <a:pt x="0" y="0"/>
                </a:moveTo>
                <a:lnTo>
                  <a:pt x="12192000" y="0"/>
                </a:lnTo>
                <a:lnTo>
                  <a:pt x="12192000" y="448624"/>
                </a:lnTo>
                <a:cubicBezTo>
                  <a:pt x="12192000" y="1051556"/>
                  <a:pt x="12192000" y="1684140"/>
                  <a:pt x="12192000" y="2347836"/>
                </a:cubicBezTo>
                <a:cubicBezTo>
                  <a:pt x="12192000" y="7979192"/>
                  <a:pt x="1443790" y="5266946"/>
                  <a:pt x="0" y="4899184"/>
                </a:cubicBezTo>
                <a:cubicBezTo>
                  <a:pt x="0" y="4899184"/>
                  <a:pt x="0" y="4899184"/>
                  <a:pt x="0" y="176498"/>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ctrTitle" hasCustomPrompt="1"/>
          </p:nvPr>
        </p:nvSpPr>
        <p:spPr>
          <a:xfrm>
            <a:off x="407988" y="1902619"/>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gn="l">
              <a:lnSpc>
                <a:spcPts val="3000"/>
              </a:lnSpc>
              <a:defRPr lang="en-US" sz="2600" b="0" dirty="0">
                <a:solidFill>
                  <a:schemeClr val="bg1"/>
                </a:solidFill>
              </a:defRPr>
            </a:lvl1pPr>
          </a:lstStyle>
          <a:p>
            <a:pPr marL="0" lvl="0"/>
            <a:r>
              <a:rPr lang="en-US" dirty="0"/>
              <a:t>Title of Presentation</a:t>
            </a:r>
          </a:p>
        </p:txBody>
      </p:sp>
      <p:sp>
        <p:nvSpPr>
          <p:cNvPr id="21" name="Subtitle 2"/>
          <p:cNvSpPr>
            <a:spLocks noGrp="1"/>
          </p:cNvSpPr>
          <p:nvPr>
            <p:ph type="subTitle" idx="1" hasCustomPrompt="1"/>
          </p:nvPr>
        </p:nvSpPr>
        <p:spPr>
          <a:xfrm>
            <a:off x="407988" y="2817018"/>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lang="en-US" sz="1600" dirty="0">
                <a:solidFill>
                  <a:schemeClr val="bg1"/>
                </a:solidFill>
              </a:defRPr>
            </a:lvl1pPr>
          </a:lstStyle>
          <a:p>
            <a:pPr marL="0" lvl="0"/>
            <a:r>
              <a:rPr lang="en-US" dirty="0"/>
              <a:t>Subtitle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3862" y="5700875"/>
            <a:ext cx="1577338" cy="820447"/>
          </a:xfrm>
          <a:prstGeom prst="rect">
            <a:avLst/>
          </a:prstGeom>
        </p:spPr>
      </p:pic>
    </p:spTree>
    <p:extLst>
      <p:ext uri="{BB962C8B-B14F-4D97-AF65-F5344CB8AC3E}">
        <p14:creationId xmlns:p14="http://schemas.microsoft.com/office/powerpoint/2010/main" val="165181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1"/>
            <a:ext cx="4876800" cy="5714999"/>
          </a:xfrm>
        </p:spPr>
        <p:txBody>
          <a:bodyPr/>
          <a:lstStyle>
            <a:lvl5pPr>
              <a:defRPr/>
            </a:lvl5pPr>
            <a:lvl6pPr>
              <a:defRPr/>
            </a:lvl6pPr>
            <a:lvl7pPr>
              <a:defRPr/>
            </a:lvl7pPr>
            <a:lvl8pPr>
              <a:defRPr/>
            </a:lvl8pPr>
            <a:lvl9pPr>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6" name="Title 15"/>
          <p:cNvSpPr>
            <a:spLocks noGrp="1"/>
          </p:cNvSpPr>
          <p:nvPr>
            <p:ph type="title"/>
          </p:nvPr>
        </p:nvSpPr>
        <p:spPr/>
        <p:txBody>
          <a:bodyPr/>
          <a:lstStyle/>
          <a:p>
            <a:r>
              <a:rPr lang="fr-FR"/>
              <a:t>Modifiez le style du titre</a:t>
            </a:r>
            <a:endParaRPr lang="en-US"/>
          </a:p>
        </p:txBody>
      </p:sp>
      <p:sp>
        <p:nvSpPr>
          <p:cNvPr id="10" name="Date Placeholder 9"/>
          <p:cNvSpPr>
            <a:spLocks noGrp="1"/>
          </p:cNvSpPr>
          <p:nvPr>
            <p:ph type="dt" sz="half" idx="10"/>
          </p:nvPr>
        </p:nvSpPr>
        <p:spPr/>
        <p:txBody>
          <a:bodyPr/>
          <a:lstStyle/>
          <a:p>
            <a:fld id="{39D9F326-E7BB-43A6-9106-DA14AC94B992}" type="datetimeFigureOut">
              <a:rPr lang="fr-FR" smtClean="0"/>
              <a:t>23/01/2020</a:t>
            </a:fld>
            <a:endParaRPr lang="fr-FR"/>
          </a:p>
        </p:txBody>
      </p:sp>
      <p:sp>
        <p:nvSpPr>
          <p:cNvPr id="11" name="Slide Number Placeholder 10"/>
          <p:cNvSpPr>
            <a:spLocks noGrp="1"/>
          </p:cNvSpPr>
          <p:nvPr>
            <p:ph type="sldNum" sz="quarter" idx="11"/>
          </p:nvPr>
        </p:nvSpPr>
        <p:spPr/>
        <p:txBody>
          <a:bodyPr/>
          <a:lstStyle/>
          <a:p>
            <a:fld id="{65A24B17-B1AB-4068-A8C2-6F57248E587E}" type="slidenum">
              <a:rPr lang="fr-FR" smtClean="0"/>
              <a:t>‹N°›</a:t>
            </a:fld>
            <a:endParaRPr lang="fr-FR"/>
          </a:p>
        </p:txBody>
      </p:sp>
      <p:sp>
        <p:nvSpPr>
          <p:cNvPr id="12" name="Footer Placeholder 11"/>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9144000" y="0"/>
            <a:ext cx="3058168" cy="6858000"/>
          </a:xfrm>
          <a:prstGeom prst="rect">
            <a:avLst/>
          </a:prstGeom>
        </p:spPr>
      </p:pic>
      <p:sp>
        <p:nvSpPr>
          <p:cNvPr id="12" name="Date Placeholder 11"/>
          <p:cNvSpPr>
            <a:spLocks noGrp="1"/>
          </p:cNvSpPr>
          <p:nvPr>
            <p:ph type="dt" sz="half" idx="10"/>
          </p:nvPr>
        </p:nvSpPr>
        <p:spPr>
          <a:xfrm>
            <a:off x="1119718" y="6426202"/>
            <a:ext cx="3759199" cy="126999"/>
          </a:xfrm>
        </p:spPr>
        <p:txBody>
          <a:bodyPr/>
          <a:lstStyle/>
          <a:p>
            <a:fld id="{39D9F326-E7BB-43A6-9106-DA14AC94B992}" type="datetimeFigureOut">
              <a:rPr lang="fr-FR" smtClean="0"/>
              <a:t>23/01/2020</a:t>
            </a:fld>
            <a:endParaRPr lang="fr-FR"/>
          </a:p>
        </p:txBody>
      </p:sp>
      <p:sp>
        <p:nvSpPr>
          <p:cNvPr id="13" name="Slide Number Placeholder 12"/>
          <p:cNvSpPr>
            <a:spLocks noGrp="1"/>
          </p:cNvSpPr>
          <p:nvPr>
            <p:ph type="sldNum" sz="quarter" idx="11"/>
          </p:nvPr>
        </p:nvSpPr>
        <p:spPr>
          <a:xfrm>
            <a:off x="5488517" y="6400800"/>
            <a:ext cx="711200" cy="152400"/>
          </a:xfrm>
        </p:spPr>
        <p:txBody>
          <a:bodyPr/>
          <a:lstStyle/>
          <a:p>
            <a:fld id="{65A24B17-B1AB-4068-A8C2-6F57248E587E}" type="slidenum">
              <a:rPr lang="fr-FR" smtClean="0"/>
              <a:t>‹N°›</a:t>
            </a:fld>
            <a:endParaRPr lang="fr-FR"/>
          </a:p>
        </p:txBody>
      </p:sp>
      <p:sp>
        <p:nvSpPr>
          <p:cNvPr id="14" name="Footer Placeholder 13"/>
          <p:cNvSpPr>
            <a:spLocks noGrp="1"/>
          </p:cNvSpPr>
          <p:nvPr>
            <p:ph type="ftr" sz="quarter" idx="12"/>
          </p:nvPr>
        </p:nvSpPr>
        <p:spPr>
          <a:xfrm>
            <a:off x="1117601" y="6296248"/>
            <a:ext cx="3761316" cy="152400"/>
          </a:xfrm>
        </p:spPr>
        <p:txBody>
          <a:bodyPr/>
          <a:lstStyle/>
          <a:p>
            <a:endParaRPr lang="fr-FR"/>
          </a:p>
        </p:txBody>
      </p:sp>
      <p:sp>
        <p:nvSpPr>
          <p:cNvPr id="15" name="Title 14"/>
          <p:cNvSpPr>
            <a:spLocks noGrp="1"/>
          </p:cNvSpPr>
          <p:nvPr>
            <p:ph type="title"/>
          </p:nvPr>
        </p:nvSpPr>
        <p:spPr>
          <a:xfrm>
            <a:off x="609600" y="1828800"/>
            <a:ext cx="4267200" cy="1752600"/>
          </a:xfrm>
        </p:spPr>
        <p:txBody>
          <a:bodyPr anchor="b"/>
          <a:lstStyle/>
          <a:p>
            <a:r>
              <a:rPr lang="fr-FR"/>
              <a:t>Modifiez le style du titre</a:t>
            </a:r>
            <a:endParaRPr lang="en-US"/>
          </a:p>
        </p:txBody>
      </p:sp>
      <p:sp>
        <p:nvSpPr>
          <p:cNvPr id="3" name="Text Placeholder 2"/>
          <p:cNvSpPr>
            <a:spLocks noGrp="1"/>
          </p:cNvSpPr>
          <p:nvPr>
            <p:ph type="body" sz="quarter" idx="13"/>
          </p:nvPr>
        </p:nvSpPr>
        <p:spPr>
          <a:xfrm>
            <a:off x="609601" y="3578225"/>
            <a:ext cx="4267527"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fr-FR"/>
              <a:t>Modifiez les styles du texte du masque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itle 1"/>
          <p:cNvSpPr>
            <a:spLocks noGrp="1"/>
          </p:cNvSpPr>
          <p:nvPr>
            <p:ph type="title"/>
          </p:nvPr>
        </p:nvSpPr>
        <p:spPr>
          <a:xfrm>
            <a:off x="6502400" y="457201"/>
            <a:ext cx="3759200" cy="5714999"/>
          </a:xfrm>
        </p:spPr>
        <p:txBody>
          <a:bodyPr/>
          <a:lstStyle/>
          <a:p>
            <a:r>
              <a:rPr lang="fr-FR"/>
              <a:t>Modifiez le style du titre</a:t>
            </a:r>
            <a:endParaRPr lang="en-US"/>
          </a:p>
        </p:txBody>
      </p:sp>
      <p:sp>
        <p:nvSpPr>
          <p:cNvPr id="9" name="Date Placeholder 8"/>
          <p:cNvSpPr>
            <a:spLocks noGrp="1"/>
          </p:cNvSpPr>
          <p:nvPr>
            <p:ph type="dt" sz="half" idx="10"/>
          </p:nvPr>
        </p:nvSpPr>
        <p:spPr/>
        <p:txBody>
          <a:bodyPr/>
          <a:lstStyle/>
          <a:p>
            <a:fld id="{39D9F326-E7BB-43A6-9106-DA14AC94B992}" type="datetimeFigureOut">
              <a:rPr lang="fr-FR" smtClean="0"/>
              <a:t>23/01/2020</a:t>
            </a:fld>
            <a:endParaRPr lang="fr-FR"/>
          </a:p>
        </p:txBody>
      </p:sp>
      <p:sp>
        <p:nvSpPr>
          <p:cNvPr id="13" name="Slide Number Placeholder 12"/>
          <p:cNvSpPr>
            <a:spLocks noGrp="1"/>
          </p:cNvSpPr>
          <p:nvPr>
            <p:ph type="sldNum" sz="quarter" idx="11"/>
          </p:nvPr>
        </p:nvSpPr>
        <p:spPr/>
        <p:txBody>
          <a:bodyPr/>
          <a:lstStyle/>
          <a:p>
            <a:fld id="{65A24B17-B1AB-4068-A8C2-6F57248E587E}" type="slidenum">
              <a:rPr lang="fr-FR" smtClean="0"/>
              <a:t>‹N°›</a:t>
            </a:fld>
            <a:endParaRPr lang="fr-FR"/>
          </a:p>
        </p:txBody>
      </p:sp>
      <p:sp>
        <p:nvSpPr>
          <p:cNvPr id="14" name="Footer Placeholder 13"/>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09600" y="675288"/>
            <a:ext cx="47752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09599" y="3429000"/>
            <a:ext cx="47752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09599" y="3840162"/>
            <a:ext cx="47752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itle 1"/>
          <p:cNvSpPr>
            <a:spLocks noGrp="1"/>
          </p:cNvSpPr>
          <p:nvPr>
            <p:ph type="title"/>
          </p:nvPr>
        </p:nvSpPr>
        <p:spPr>
          <a:xfrm>
            <a:off x="6502400" y="457201"/>
            <a:ext cx="3759200" cy="5714999"/>
          </a:xfrm>
        </p:spPr>
        <p:txBody>
          <a:bodyPr/>
          <a:lstStyle/>
          <a:p>
            <a:r>
              <a:rPr lang="fr-FR"/>
              <a:t>Modifiez le style du titre</a:t>
            </a:r>
            <a:endParaRPr lang="en-US"/>
          </a:p>
        </p:txBody>
      </p:sp>
      <p:sp>
        <p:nvSpPr>
          <p:cNvPr id="12" name="Date Placeholder 11"/>
          <p:cNvSpPr>
            <a:spLocks noGrp="1"/>
          </p:cNvSpPr>
          <p:nvPr>
            <p:ph type="dt" sz="half" idx="10"/>
          </p:nvPr>
        </p:nvSpPr>
        <p:spPr/>
        <p:txBody>
          <a:bodyPr/>
          <a:lstStyle/>
          <a:p>
            <a:fld id="{39D9F326-E7BB-43A6-9106-DA14AC94B992}" type="datetimeFigureOut">
              <a:rPr lang="fr-FR" smtClean="0"/>
              <a:t>23/01/2020</a:t>
            </a:fld>
            <a:endParaRPr lang="fr-FR"/>
          </a:p>
        </p:txBody>
      </p:sp>
      <p:sp>
        <p:nvSpPr>
          <p:cNvPr id="14" name="Slide Number Placeholder 13"/>
          <p:cNvSpPr>
            <a:spLocks noGrp="1"/>
          </p:cNvSpPr>
          <p:nvPr>
            <p:ph type="sldNum" sz="quarter" idx="11"/>
          </p:nvPr>
        </p:nvSpPr>
        <p:spPr/>
        <p:txBody>
          <a:bodyPr/>
          <a:lstStyle/>
          <a:p>
            <a:fld id="{65A24B17-B1AB-4068-A8C2-6F57248E587E}" type="slidenum">
              <a:rPr lang="fr-FR" smtClean="0"/>
              <a:t>‹N°›</a:t>
            </a:fld>
            <a:endParaRPr lang="fr-FR"/>
          </a:p>
        </p:txBody>
      </p:sp>
      <p:sp>
        <p:nvSpPr>
          <p:cNvPr id="16" name="Footer Placeholder 15"/>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fr-FR"/>
              <a:t>Modifiez le style du titre</a:t>
            </a:r>
            <a:endParaRPr lang="en-US" dirty="0"/>
          </a:p>
        </p:txBody>
      </p:sp>
      <p:sp>
        <p:nvSpPr>
          <p:cNvPr id="9" name="Date Placeholder 8"/>
          <p:cNvSpPr>
            <a:spLocks noGrp="1"/>
          </p:cNvSpPr>
          <p:nvPr>
            <p:ph type="dt" sz="half" idx="10"/>
          </p:nvPr>
        </p:nvSpPr>
        <p:spPr/>
        <p:txBody>
          <a:bodyPr/>
          <a:lstStyle/>
          <a:p>
            <a:fld id="{39D9F326-E7BB-43A6-9106-DA14AC94B992}" type="datetimeFigureOut">
              <a:rPr lang="fr-FR" smtClean="0"/>
              <a:t>23/01/2020</a:t>
            </a:fld>
            <a:endParaRPr lang="fr-FR"/>
          </a:p>
        </p:txBody>
      </p:sp>
      <p:sp>
        <p:nvSpPr>
          <p:cNvPr id="10" name="Slide Number Placeholder 9"/>
          <p:cNvSpPr>
            <a:spLocks noGrp="1"/>
          </p:cNvSpPr>
          <p:nvPr>
            <p:ph type="sldNum" sz="quarter" idx="11"/>
          </p:nvPr>
        </p:nvSpPr>
        <p:spPr/>
        <p:txBody>
          <a:bodyPr/>
          <a:lstStyle/>
          <a:p>
            <a:fld id="{65A24B17-B1AB-4068-A8C2-6F57248E587E}" type="slidenum">
              <a:rPr lang="fr-FR" smtClean="0"/>
              <a:t>‹N°›</a:t>
            </a:fld>
            <a:endParaRPr lang="fr-FR"/>
          </a:p>
        </p:txBody>
      </p:sp>
      <p:sp>
        <p:nvSpPr>
          <p:cNvPr id="11" name="Footer Placeholder 10"/>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9D9F326-E7BB-43A6-9106-DA14AC94B992}" type="datetimeFigureOut">
              <a:rPr lang="fr-FR" smtClean="0"/>
              <a:t>23/01/2020</a:t>
            </a:fld>
            <a:endParaRPr lang="fr-FR"/>
          </a:p>
        </p:txBody>
      </p:sp>
      <p:sp>
        <p:nvSpPr>
          <p:cNvPr id="9" name="Slide Number Placeholder 8"/>
          <p:cNvSpPr>
            <a:spLocks noGrp="1"/>
          </p:cNvSpPr>
          <p:nvPr>
            <p:ph type="sldNum" sz="quarter" idx="11"/>
          </p:nvPr>
        </p:nvSpPr>
        <p:spPr/>
        <p:txBody>
          <a:bodyPr/>
          <a:lstStyle/>
          <a:p>
            <a:fld id="{65A24B17-B1AB-4068-A8C2-6F57248E587E}" type="slidenum">
              <a:rPr lang="fr-FR" smtClean="0"/>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1"/>
            <a:ext cx="3352800" cy="1874837"/>
          </a:xfrm>
        </p:spPr>
        <p:txBody>
          <a:bodyPr anchor="b">
            <a:normAutofit/>
          </a:bodyPr>
          <a:lstStyle>
            <a:lvl1pPr algn="r">
              <a:defRPr sz="2000" b="0">
                <a:effectLst/>
              </a:defRPr>
            </a:lvl1pPr>
          </a:lstStyle>
          <a:p>
            <a:r>
              <a:rPr lang="fr-FR"/>
              <a:t>Modifiez le style du titre</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5" name="Date Placeholder 14"/>
          <p:cNvSpPr>
            <a:spLocks noGrp="1"/>
          </p:cNvSpPr>
          <p:nvPr>
            <p:ph type="dt" sz="half" idx="10"/>
          </p:nvPr>
        </p:nvSpPr>
        <p:spPr/>
        <p:txBody>
          <a:bodyPr/>
          <a:lstStyle/>
          <a:p>
            <a:fld id="{39D9F326-E7BB-43A6-9106-DA14AC94B992}" type="datetimeFigureOut">
              <a:rPr lang="fr-FR" smtClean="0"/>
              <a:t>23/01/2020</a:t>
            </a:fld>
            <a:endParaRPr lang="fr-FR"/>
          </a:p>
        </p:txBody>
      </p:sp>
      <p:sp>
        <p:nvSpPr>
          <p:cNvPr id="16" name="Slide Number Placeholder 15"/>
          <p:cNvSpPr>
            <a:spLocks noGrp="1"/>
          </p:cNvSpPr>
          <p:nvPr>
            <p:ph type="sldNum" sz="quarter" idx="11"/>
          </p:nvPr>
        </p:nvSpPr>
        <p:spPr/>
        <p:txBody>
          <a:bodyPr/>
          <a:lstStyle/>
          <a:p>
            <a:fld id="{65A24B17-B1AB-4068-A8C2-6F57248E587E}" type="slidenum">
              <a:rPr lang="fr-FR" smtClean="0"/>
              <a:t>‹N°›</a:t>
            </a:fld>
            <a:endParaRPr lang="fr-FR"/>
          </a:p>
        </p:txBody>
      </p:sp>
      <p:sp>
        <p:nvSpPr>
          <p:cNvPr id="17" name="Footer Placeholder 16"/>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1" y="1676400"/>
            <a:ext cx="6262623"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11" name="Title 1"/>
          <p:cNvSpPr>
            <a:spLocks noGrp="1"/>
          </p:cNvSpPr>
          <p:nvPr>
            <p:ph type="title"/>
          </p:nvPr>
        </p:nvSpPr>
        <p:spPr>
          <a:xfrm>
            <a:off x="6908800" y="1676400"/>
            <a:ext cx="3352800" cy="1875972"/>
          </a:xfrm>
        </p:spPr>
        <p:txBody>
          <a:bodyPr anchor="b">
            <a:normAutofit/>
          </a:bodyPr>
          <a:lstStyle>
            <a:lvl1pPr algn="r">
              <a:defRPr sz="2000" b="0">
                <a:effectLst/>
              </a:defRPr>
            </a:lvl1pPr>
          </a:lstStyle>
          <a:p>
            <a:r>
              <a:rPr lang="fr-FR"/>
              <a:t>Modifiez le style du titre</a:t>
            </a:r>
            <a:endParaRPr lang="en-US" dirty="0"/>
          </a:p>
        </p:txBody>
      </p:sp>
      <p:sp>
        <p:nvSpPr>
          <p:cNvPr id="12" name="Text Placeholder 3"/>
          <p:cNvSpPr>
            <a:spLocks noGrp="1"/>
          </p:cNvSpPr>
          <p:nvPr>
            <p:ph type="body" sz="half" idx="2"/>
          </p:nvPr>
        </p:nvSpPr>
        <p:spPr>
          <a:xfrm>
            <a:off x="7315200" y="3552372"/>
            <a:ext cx="29464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6" name="Date Placeholder 15"/>
          <p:cNvSpPr>
            <a:spLocks noGrp="1"/>
          </p:cNvSpPr>
          <p:nvPr>
            <p:ph type="dt" sz="half" idx="10"/>
          </p:nvPr>
        </p:nvSpPr>
        <p:spPr/>
        <p:txBody>
          <a:bodyPr/>
          <a:lstStyle/>
          <a:p>
            <a:fld id="{39D9F326-E7BB-43A6-9106-DA14AC94B992}" type="datetimeFigureOut">
              <a:rPr lang="fr-FR" smtClean="0"/>
              <a:t>23/01/2020</a:t>
            </a:fld>
            <a:endParaRPr lang="fr-FR"/>
          </a:p>
        </p:txBody>
      </p:sp>
      <p:sp>
        <p:nvSpPr>
          <p:cNvPr id="17" name="Slide Number Placeholder 16"/>
          <p:cNvSpPr>
            <a:spLocks noGrp="1"/>
          </p:cNvSpPr>
          <p:nvPr>
            <p:ph type="sldNum" sz="quarter" idx="11"/>
          </p:nvPr>
        </p:nvSpPr>
        <p:spPr/>
        <p:txBody>
          <a:bodyPr/>
          <a:lstStyle/>
          <a:p>
            <a:fld id="{65A24B17-B1AB-4068-A8C2-6F57248E587E}" type="slidenum">
              <a:rPr lang="fr-FR" smtClean="0"/>
              <a:t>‹N°›</a:t>
            </a:fld>
            <a:endParaRPr lang="fr-FR"/>
          </a:p>
        </p:txBody>
      </p:sp>
      <p:sp>
        <p:nvSpPr>
          <p:cNvPr id="18" name="Footer Placeholder 17"/>
          <p:cNvSpPr>
            <a:spLocks noGrp="1"/>
          </p:cNvSpPr>
          <p:nvPr>
            <p:ph type="ftr" sz="quarter" idx="12"/>
          </p:nvPr>
        </p:nvSpPr>
        <p:spPr/>
        <p:txBody>
          <a:bodyP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764925" y="0"/>
            <a:ext cx="427076" cy="6858000"/>
          </a:xfrm>
          <a:prstGeom prst="rect">
            <a:avLst/>
          </a:prstGeom>
        </p:spPr>
      </p:pic>
      <p:sp>
        <p:nvSpPr>
          <p:cNvPr id="2" name="Title Placeholder 1"/>
          <p:cNvSpPr>
            <a:spLocks noGrp="1"/>
          </p:cNvSpPr>
          <p:nvPr>
            <p:ph type="title"/>
          </p:nvPr>
        </p:nvSpPr>
        <p:spPr>
          <a:xfrm>
            <a:off x="6502400" y="457200"/>
            <a:ext cx="3759200" cy="571500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09600" y="457201"/>
            <a:ext cx="4876800" cy="571499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65A24B17-B1AB-4068-A8C2-6F57248E587E}" type="slidenum">
              <a:rPr lang="fr-FR" smtClean="0"/>
              <a:t>‹N°›</a:t>
            </a:fld>
            <a:endParaRPr lang="fr-FR"/>
          </a:p>
        </p:txBody>
      </p:sp>
      <p:sp>
        <p:nvSpPr>
          <p:cNvPr id="9" name="Date Placeholder 8"/>
          <p:cNvSpPr>
            <a:spLocks noGrp="1"/>
          </p:cNvSpPr>
          <p:nvPr>
            <p:ph type="dt" sz="half" idx="2"/>
          </p:nvPr>
        </p:nvSpPr>
        <p:spPr>
          <a:xfrm>
            <a:off x="6502402" y="6426202"/>
            <a:ext cx="37591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9D9F326-E7BB-43A6-9106-DA14AC94B992}" type="datetimeFigureOut">
              <a:rPr lang="fr-FR" smtClean="0"/>
              <a:t>23/01/2020</a:t>
            </a:fld>
            <a:endParaRPr lang="fr-FR"/>
          </a:p>
        </p:txBody>
      </p:sp>
      <p:sp>
        <p:nvSpPr>
          <p:cNvPr id="10" name="Footer Placeholder 9"/>
          <p:cNvSpPr>
            <a:spLocks noGrp="1"/>
          </p:cNvSpPr>
          <p:nvPr>
            <p:ph type="ftr" sz="quarter" idx="3"/>
          </p:nvPr>
        </p:nvSpPr>
        <p:spPr>
          <a:xfrm>
            <a:off x="6500285" y="6296248"/>
            <a:ext cx="3761316" cy="152400"/>
          </a:xfrm>
          <a:prstGeom prst="rect">
            <a:avLst/>
          </a:prstGeom>
        </p:spPr>
        <p:txBody>
          <a:bodyPr vert="horz" lIns="91440" tIns="45720" rIns="91440" bIns="45720" rtlCol="0" anchor="b"/>
          <a:lstStyle>
            <a:lvl1pPr algn="r">
              <a:defRPr sz="1050">
                <a:solidFill>
                  <a:schemeClr val="tx1"/>
                </a:solidFill>
              </a:defRPr>
            </a:lvl1pPr>
          </a:lstStyle>
          <a:p>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7036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400" rtl="0" eaLnBrk="1" latinLnBrk="0" hangingPunct="1">
        <a:lnSpc>
          <a:spcPts val="3000"/>
        </a:lnSpc>
        <a:spcBef>
          <a:spcPct val="0"/>
        </a:spcBef>
        <a:buNone/>
        <a:defRPr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65">
          <p15:clr>
            <a:srgbClr val="F26B43"/>
          </p15:clr>
        </p15:guide>
        <p15:guide id="2" pos="257">
          <p15:clr>
            <a:srgbClr val="F26B43"/>
          </p15:clr>
        </p15:guide>
        <p15:guide id="3" pos="7423">
          <p15:clr>
            <a:srgbClr val="F26B43"/>
          </p15:clr>
        </p15:guide>
        <p15:guide id="4" orient="horz" pos="255">
          <p15:clr>
            <a:srgbClr val="F26B43"/>
          </p15:clr>
        </p15:guide>
        <p15:guide id="5" orient="horz" pos="799">
          <p15:clr>
            <a:srgbClr val="F26B43"/>
          </p15:clr>
        </p15:guide>
        <p15:guide id="6" orient="horz" pos="890">
          <p15:clr>
            <a:srgbClr val="F26B43"/>
          </p15:clr>
        </p15:guide>
        <p15:guide id="7" pos="3840">
          <p15:clr>
            <a:srgbClr val="F26B43"/>
          </p15:clr>
        </p15:guide>
        <p15:guide id="8" pos="3749">
          <p15:clr>
            <a:srgbClr val="F26B43"/>
          </p15:clr>
        </p15:guide>
        <p15:guide id="9"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89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4985980"/>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solidFill>
                  <a:schemeClr val="bg1">
                    <a:lumMod val="75000"/>
                  </a:schemeClr>
                </a:solidFill>
              </a:rPr>
              <a:t>Formation universitaire en informatique, réseaux et télécom (surtout autodidacte)</a:t>
            </a:r>
          </a:p>
          <a:p>
            <a:pPr marL="742950" lvl="1" indent="-285750">
              <a:spcAft>
                <a:spcPts val="1200"/>
              </a:spcAft>
              <a:buFont typeface="Symbol"/>
              <a:buChar char="Þ"/>
            </a:pPr>
            <a:r>
              <a:rPr lang="fr-FR" sz="2200" dirty="0">
                <a:solidFill>
                  <a:schemeClr val="bg1">
                    <a:lumMod val="75000"/>
                  </a:schemeClr>
                </a:solidFill>
              </a:rPr>
              <a:t>Master recherche en sociologie et philosophie politique (Paris 7)</a:t>
            </a:r>
          </a:p>
          <a:p>
            <a:pPr marL="1200150" lvl="2" indent="-285750">
              <a:spcAft>
                <a:spcPts val="1200"/>
              </a:spcAft>
              <a:buFont typeface="Symbol"/>
              <a:buChar char="Þ"/>
            </a:pPr>
            <a:r>
              <a:rPr lang="fr-FR" sz="2200" dirty="0">
                <a:solidFill>
                  <a:schemeClr val="bg1">
                    <a:lumMod val="75000"/>
                  </a:schemeClr>
                </a:solidFill>
              </a:rPr>
              <a:t>MBA en stratégie d’intelligence économique (EGE)</a:t>
            </a:r>
          </a:p>
          <a:p>
            <a:pPr marL="1657350" lvl="3" indent="-285750">
              <a:spcAft>
                <a:spcPts val="1200"/>
              </a:spcAft>
              <a:buFont typeface="Symbol"/>
              <a:buChar char="Þ"/>
            </a:pPr>
            <a:r>
              <a:rPr lang="fr-FR" sz="2200" dirty="0">
                <a:solidFill>
                  <a:schemeClr val="bg1">
                    <a:lumMod val="75000"/>
                  </a:schemeClr>
                </a:solidFill>
              </a:rPr>
              <a:t>Publications (MISC, Revue de défense nationale, EGE…)</a:t>
            </a:r>
          </a:p>
          <a:p>
            <a:pPr marL="2114550" lvl="4" indent="-285750">
              <a:spcAft>
                <a:spcPts val="1200"/>
              </a:spcAft>
              <a:buFont typeface="Symbol"/>
              <a:buChar char="Þ"/>
            </a:pPr>
            <a:r>
              <a:rPr lang="fr-FR" sz="2200" dirty="0">
                <a:solidFill>
                  <a:schemeClr val="bg1">
                    <a:lumMod val="75000"/>
                  </a:schemeClr>
                </a:solidFill>
              </a:rPr>
              <a:t>Enseignement/formation (hygiène informationnelle, </a:t>
            </a:r>
            <a:r>
              <a:rPr lang="fr-FR" sz="2200" dirty="0" err="1">
                <a:solidFill>
                  <a:schemeClr val="bg1">
                    <a:lumMod val="75000"/>
                  </a:schemeClr>
                </a:solidFill>
              </a:rPr>
              <a:t>cybercriminologie</a:t>
            </a:r>
            <a:r>
              <a:rPr lang="fr-FR" sz="2200" dirty="0">
                <a:solidFill>
                  <a:schemeClr val="bg1">
                    <a:lumMod val="75000"/>
                  </a:schemeClr>
                </a:solidFill>
              </a:rPr>
              <a:t>, </a:t>
            </a:r>
            <a:r>
              <a:rPr lang="fr-FR" sz="2200" dirty="0" err="1">
                <a:solidFill>
                  <a:schemeClr val="bg1">
                    <a:lumMod val="75000"/>
                  </a:schemeClr>
                </a:solidFill>
              </a:rPr>
              <a:t>pentest</a:t>
            </a:r>
            <a:r>
              <a:rPr lang="fr-FR" sz="2200" dirty="0">
                <a:solidFill>
                  <a:schemeClr val="bg1">
                    <a:lumMod val="75000"/>
                  </a:schemeClr>
                </a:solidFill>
              </a:rPr>
              <a:t>…)</a:t>
            </a:r>
          </a:p>
          <a:p>
            <a:pPr marL="2571750" lvl="5" indent="-285750">
              <a:spcAft>
                <a:spcPts val="1200"/>
              </a:spcAft>
              <a:buFont typeface="Symbol"/>
              <a:buChar char="Þ"/>
            </a:pPr>
            <a:r>
              <a:rPr lang="fr-FR" sz="2200" dirty="0"/>
              <a:t>Consultant sénior à Sogeti (</a:t>
            </a:r>
            <a:r>
              <a:rPr lang="fr-FR" sz="2200" dirty="0" err="1"/>
              <a:t>Threat</a:t>
            </a:r>
            <a:r>
              <a:rPr lang="fr-FR" sz="2200" dirty="0"/>
              <a:t> </a:t>
            </a:r>
            <a:r>
              <a:rPr lang="fr-FR" sz="2200" dirty="0" err="1"/>
              <a:t>intell</a:t>
            </a:r>
            <a:r>
              <a:rPr lang="fr-FR" sz="2200" dirty="0"/>
              <a:t>/</a:t>
            </a:r>
            <a:r>
              <a:rPr lang="fr-FR" sz="2200" dirty="0" err="1"/>
              <a:t>red</a:t>
            </a:r>
            <a:r>
              <a:rPr lang="fr-FR" sz="2200" dirty="0"/>
              <a:t> team/</a:t>
            </a:r>
            <a:r>
              <a:rPr lang="fr-FR" sz="2200" dirty="0" err="1"/>
              <a:t>pentest</a:t>
            </a:r>
            <a:r>
              <a:rPr lang="fr-FR" sz="2200" dirty="0"/>
              <a:t>/orga/0days le dimanche…)</a:t>
            </a:r>
          </a:p>
        </p:txBody>
      </p:sp>
    </p:spTree>
    <p:extLst>
      <p:ext uri="{BB962C8B-B14F-4D97-AF65-F5344CB8AC3E}">
        <p14:creationId xmlns:p14="http://schemas.microsoft.com/office/powerpoint/2010/main" val="195041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5478423"/>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solidFill>
                  <a:schemeClr val="bg1">
                    <a:lumMod val="75000"/>
                  </a:schemeClr>
                </a:solidFill>
              </a:rPr>
              <a:t>Formation universitaire en informatique, réseaux et télécom (surtout autodidacte)</a:t>
            </a:r>
          </a:p>
          <a:p>
            <a:pPr marL="742950" lvl="1" indent="-285750">
              <a:spcAft>
                <a:spcPts val="1200"/>
              </a:spcAft>
              <a:buFont typeface="Symbol"/>
              <a:buChar char="Þ"/>
            </a:pPr>
            <a:r>
              <a:rPr lang="fr-FR" sz="2200" dirty="0">
                <a:solidFill>
                  <a:schemeClr val="bg1">
                    <a:lumMod val="75000"/>
                  </a:schemeClr>
                </a:solidFill>
              </a:rPr>
              <a:t>Master recherche en sociologie et philosophie politique (Paris 7)</a:t>
            </a:r>
          </a:p>
          <a:p>
            <a:pPr marL="1200150" lvl="2" indent="-285750">
              <a:spcAft>
                <a:spcPts val="1200"/>
              </a:spcAft>
              <a:buFont typeface="Symbol"/>
              <a:buChar char="Þ"/>
            </a:pPr>
            <a:r>
              <a:rPr lang="fr-FR" sz="2200" dirty="0">
                <a:solidFill>
                  <a:schemeClr val="bg1">
                    <a:lumMod val="75000"/>
                  </a:schemeClr>
                </a:solidFill>
              </a:rPr>
              <a:t>MBA en stratégie d’intelligence économique (EGE)</a:t>
            </a:r>
          </a:p>
          <a:p>
            <a:pPr marL="1657350" lvl="3" indent="-285750">
              <a:spcAft>
                <a:spcPts val="1200"/>
              </a:spcAft>
              <a:buFont typeface="Symbol"/>
              <a:buChar char="Þ"/>
            </a:pPr>
            <a:r>
              <a:rPr lang="fr-FR" sz="2200" dirty="0">
                <a:solidFill>
                  <a:schemeClr val="bg1">
                    <a:lumMod val="75000"/>
                  </a:schemeClr>
                </a:solidFill>
              </a:rPr>
              <a:t>Publications (MISC, Revue de défense nationale, EGE…)</a:t>
            </a:r>
          </a:p>
          <a:p>
            <a:pPr marL="2114550" lvl="4" indent="-285750">
              <a:spcAft>
                <a:spcPts val="1200"/>
              </a:spcAft>
              <a:buFont typeface="Symbol"/>
              <a:buChar char="Þ"/>
            </a:pPr>
            <a:r>
              <a:rPr lang="fr-FR" sz="2200" dirty="0">
                <a:solidFill>
                  <a:schemeClr val="bg1">
                    <a:lumMod val="75000"/>
                  </a:schemeClr>
                </a:solidFill>
              </a:rPr>
              <a:t>Enseignement/formation (hygiène informationnelle, </a:t>
            </a:r>
            <a:r>
              <a:rPr lang="fr-FR" sz="2200" dirty="0" err="1">
                <a:solidFill>
                  <a:schemeClr val="bg1">
                    <a:lumMod val="75000"/>
                  </a:schemeClr>
                </a:solidFill>
              </a:rPr>
              <a:t>cybercriminologie</a:t>
            </a:r>
            <a:r>
              <a:rPr lang="fr-FR" sz="2200" dirty="0">
                <a:solidFill>
                  <a:schemeClr val="bg1">
                    <a:lumMod val="75000"/>
                  </a:schemeClr>
                </a:solidFill>
              </a:rPr>
              <a:t>, </a:t>
            </a:r>
            <a:r>
              <a:rPr lang="fr-FR" sz="2200" dirty="0" err="1">
                <a:solidFill>
                  <a:schemeClr val="bg1">
                    <a:lumMod val="75000"/>
                  </a:schemeClr>
                </a:solidFill>
              </a:rPr>
              <a:t>pentest</a:t>
            </a:r>
            <a:r>
              <a:rPr lang="fr-FR" sz="2200" dirty="0">
                <a:solidFill>
                  <a:schemeClr val="bg1">
                    <a:lumMod val="75000"/>
                  </a:schemeClr>
                </a:solidFill>
              </a:rPr>
              <a:t>…)</a:t>
            </a:r>
          </a:p>
          <a:p>
            <a:pPr marL="2571750" lvl="5" indent="-285750">
              <a:spcAft>
                <a:spcPts val="1200"/>
              </a:spcAft>
              <a:buFont typeface="Symbol"/>
              <a:buChar char="Þ"/>
            </a:pPr>
            <a:r>
              <a:rPr lang="fr-FR" sz="2200" dirty="0">
                <a:solidFill>
                  <a:schemeClr val="bg1">
                    <a:lumMod val="75000"/>
                  </a:schemeClr>
                </a:solidFill>
              </a:rPr>
              <a:t>Consultant sénior à Sogeti (</a:t>
            </a:r>
            <a:r>
              <a:rPr lang="fr-FR" sz="2200" dirty="0" err="1">
                <a:solidFill>
                  <a:schemeClr val="bg1">
                    <a:lumMod val="75000"/>
                  </a:schemeClr>
                </a:solidFill>
              </a:rPr>
              <a:t>Threat</a:t>
            </a:r>
            <a:r>
              <a:rPr lang="fr-FR" sz="2200" dirty="0">
                <a:solidFill>
                  <a:schemeClr val="bg1">
                    <a:lumMod val="75000"/>
                  </a:schemeClr>
                </a:solidFill>
              </a:rPr>
              <a:t> </a:t>
            </a:r>
            <a:r>
              <a:rPr lang="fr-FR" sz="2200" dirty="0" err="1">
                <a:solidFill>
                  <a:schemeClr val="bg1">
                    <a:lumMod val="75000"/>
                  </a:schemeClr>
                </a:solidFill>
              </a:rPr>
              <a:t>intell</a:t>
            </a:r>
            <a:r>
              <a:rPr lang="fr-FR" sz="2200" dirty="0">
                <a:solidFill>
                  <a:schemeClr val="bg1">
                    <a:lumMod val="75000"/>
                  </a:schemeClr>
                </a:solidFill>
              </a:rPr>
              <a:t>/</a:t>
            </a:r>
            <a:r>
              <a:rPr lang="fr-FR" sz="2200" dirty="0" err="1">
                <a:solidFill>
                  <a:schemeClr val="bg1">
                    <a:lumMod val="75000"/>
                  </a:schemeClr>
                </a:solidFill>
              </a:rPr>
              <a:t>red</a:t>
            </a:r>
            <a:r>
              <a:rPr lang="fr-FR" sz="2200" dirty="0">
                <a:solidFill>
                  <a:schemeClr val="bg1">
                    <a:lumMod val="75000"/>
                  </a:schemeClr>
                </a:solidFill>
              </a:rPr>
              <a:t> team/</a:t>
            </a:r>
            <a:r>
              <a:rPr lang="fr-FR" sz="2200" dirty="0" err="1">
                <a:solidFill>
                  <a:schemeClr val="bg1">
                    <a:lumMod val="75000"/>
                  </a:schemeClr>
                </a:solidFill>
              </a:rPr>
              <a:t>pentest</a:t>
            </a:r>
            <a:r>
              <a:rPr lang="fr-FR" sz="2200" dirty="0">
                <a:solidFill>
                  <a:schemeClr val="bg1">
                    <a:lumMod val="75000"/>
                  </a:schemeClr>
                </a:solidFill>
              </a:rPr>
              <a:t>/orga/0days le dimanche…)</a:t>
            </a:r>
          </a:p>
          <a:p>
            <a:pPr marL="3028950" lvl="6" indent="-285750">
              <a:spcAft>
                <a:spcPts val="1200"/>
              </a:spcAft>
              <a:buFont typeface="Symbol"/>
              <a:buChar char="Þ"/>
            </a:pPr>
            <a:r>
              <a:rPr lang="fr-FR" sz="2200" dirty="0"/>
              <a:t>Secrétaire de l’association RTFM et administrateur OSINT FR</a:t>
            </a:r>
          </a:p>
        </p:txBody>
      </p:sp>
    </p:spTree>
    <p:extLst>
      <p:ext uri="{BB962C8B-B14F-4D97-AF65-F5344CB8AC3E}">
        <p14:creationId xmlns:p14="http://schemas.microsoft.com/office/powerpoint/2010/main" val="82181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7488" y="728260"/>
            <a:ext cx="9361040" cy="2031325"/>
          </a:xfrm>
          <a:prstGeom prst="rect">
            <a:avLst/>
          </a:prstGeom>
          <a:noFill/>
        </p:spPr>
        <p:txBody>
          <a:bodyPr wrap="square" rtlCol="0">
            <a:spAutoFit/>
          </a:bodyPr>
          <a:lstStyle/>
          <a:p>
            <a:pPr>
              <a:spcAft>
                <a:spcPts val="1200"/>
              </a:spcAft>
            </a:pPr>
            <a:r>
              <a:rPr lang="fr-FR" sz="2400" b="1" dirty="0"/>
              <a:t>Pourquoi cette conférence?</a:t>
            </a:r>
          </a:p>
          <a:p>
            <a:pPr>
              <a:spcAft>
                <a:spcPts val="1200"/>
              </a:spcAft>
            </a:pPr>
            <a:endParaRPr lang="fr-FR" sz="2400" b="1" dirty="0"/>
          </a:p>
          <a:p>
            <a:pPr>
              <a:spcAft>
                <a:spcPts val="1200"/>
              </a:spcAft>
            </a:pPr>
            <a:endParaRPr lang="fr-FR" sz="2400" b="1" dirty="0"/>
          </a:p>
          <a:p>
            <a:pPr>
              <a:spcAft>
                <a:spcPts val="600"/>
              </a:spcAft>
            </a:pPr>
            <a:endParaRPr lang="fr-FR" sz="2400" dirty="0"/>
          </a:p>
        </p:txBody>
      </p:sp>
      <p:pic>
        <p:nvPicPr>
          <p:cNvPr id="3074" name="Picture 2" descr="RÃ©sultat de recherche d'images pour &quot;i do osi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656060"/>
            <a:ext cx="3600400" cy="29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34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7488" y="728260"/>
            <a:ext cx="9361040" cy="2477601"/>
          </a:xfrm>
          <a:prstGeom prst="rect">
            <a:avLst/>
          </a:prstGeom>
          <a:noFill/>
        </p:spPr>
        <p:txBody>
          <a:bodyPr wrap="square" rtlCol="0">
            <a:spAutoFit/>
          </a:bodyPr>
          <a:lstStyle/>
          <a:p>
            <a:pPr>
              <a:spcAft>
                <a:spcPts val="1200"/>
              </a:spcAft>
            </a:pPr>
            <a:r>
              <a:rPr lang="fr-FR" sz="2400" b="1" dirty="0"/>
              <a:t>Pourquoi cette conférence?</a:t>
            </a:r>
          </a:p>
          <a:p>
            <a:pPr>
              <a:spcAft>
                <a:spcPts val="1200"/>
              </a:spcAft>
            </a:pPr>
            <a:endParaRPr lang="fr-FR" sz="2400" b="1" dirty="0"/>
          </a:p>
          <a:p>
            <a:pPr>
              <a:spcAft>
                <a:spcPts val="1200"/>
              </a:spcAft>
            </a:pPr>
            <a:endParaRPr lang="fr-FR" sz="2400" b="1" dirty="0"/>
          </a:p>
          <a:p>
            <a:pPr marL="342900" indent="-342900">
              <a:spcAft>
                <a:spcPts val="600"/>
              </a:spcAft>
              <a:buFont typeface="Arial" panose="020B0604020202020204" pitchFamily="34" charset="0"/>
              <a:buChar char="•"/>
            </a:pPr>
            <a:r>
              <a:rPr lang="fr-FR" sz="2400" dirty="0"/>
              <a:t>initier le mouvement</a:t>
            </a:r>
          </a:p>
          <a:p>
            <a:pPr>
              <a:spcAft>
                <a:spcPts val="600"/>
              </a:spcAft>
            </a:pPr>
            <a:endParaRPr lang="fr-FR" sz="2400" dirty="0"/>
          </a:p>
        </p:txBody>
      </p:sp>
      <p:pic>
        <p:nvPicPr>
          <p:cNvPr id="3074" name="Picture 2" descr="RÃ©sultat de recherche d'images pour &quot;i do osi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656060"/>
            <a:ext cx="3600400" cy="29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7488" y="728260"/>
            <a:ext cx="9361040" cy="3616375"/>
          </a:xfrm>
          <a:prstGeom prst="rect">
            <a:avLst/>
          </a:prstGeom>
          <a:noFill/>
        </p:spPr>
        <p:txBody>
          <a:bodyPr wrap="square" rtlCol="0">
            <a:spAutoFit/>
          </a:bodyPr>
          <a:lstStyle/>
          <a:p>
            <a:pPr>
              <a:spcAft>
                <a:spcPts val="1200"/>
              </a:spcAft>
            </a:pPr>
            <a:r>
              <a:rPr lang="fr-FR" sz="2400" b="1" dirty="0"/>
              <a:t>Pourquoi cette conférence?</a:t>
            </a:r>
          </a:p>
          <a:p>
            <a:pPr>
              <a:spcAft>
                <a:spcPts val="1200"/>
              </a:spcAft>
            </a:pPr>
            <a:endParaRPr lang="fr-FR" sz="2400" b="1" dirty="0"/>
          </a:p>
          <a:p>
            <a:pPr>
              <a:spcAft>
                <a:spcPts val="1200"/>
              </a:spcAft>
            </a:pPr>
            <a:endParaRPr lang="fr-FR" sz="2400" b="1" dirty="0"/>
          </a:p>
          <a:p>
            <a:pPr marL="342900" indent="-342900">
              <a:spcAft>
                <a:spcPts val="600"/>
              </a:spcAft>
              <a:buFont typeface="Arial" panose="020B0604020202020204" pitchFamily="34" charset="0"/>
              <a:buChar char="•"/>
            </a:pPr>
            <a:r>
              <a:rPr lang="fr-FR" sz="2400" dirty="0"/>
              <a:t>initier le mouvement</a:t>
            </a:r>
          </a:p>
          <a:p>
            <a:pPr>
              <a:spcAft>
                <a:spcPts val="600"/>
              </a:spcAft>
            </a:pPr>
            <a:endParaRPr lang="fr-FR" sz="2400" dirty="0"/>
          </a:p>
          <a:p>
            <a:pPr marL="342900" indent="-342900">
              <a:spcAft>
                <a:spcPts val="600"/>
              </a:spcAft>
              <a:buFont typeface="Arial" panose="020B0604020202020204" pitchFamily="34" charset="0"/>
              <a:buChar char="•"/>
            </a:pPr>
            <a:r>
              <a:rPr lang="fr-FR" sz="2400" dirty="0"/>
              <a:t>partager mes connaissances (relatives!)</a:t>
            </a:r>
          </a:p>
          <a:p>
            <a:endParaRPr lang="fr-FR" sz="2000" dirty="0"/>
          </a:p>
          <a:p>
            <a:endParaRPr lang="fr-FR" sz="2000" dirty="0"/>
          </a:p>
        </p:txBody>
      </p:sp>
      <p:pic>
        <p:nvPicPr>
          <p:cNvPr id="3074" name="Picture 2" descr="RÃ©sultat de recherche d'images pour &quot;i do osi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656060"/>
            <a:ext cx="3600400" cy="29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8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7488" y="728260"/>
            <a:ext cx="9361040" cy="4955203"/>
          </a:xfrm>
          <a:prstGeom prst="rect">
            <a:avLst/>
          </a:prstGeom>
          <a:noFill/>
        </p:spPr>
        <p:txBody>
          <a:bodyPr wrap="square" rtlCol="0">
            <a:spAutoFit/>
          </a:bodyPr>
          <a:lstStyle/>
          <a:p>
            <a:pPr>
              <a:spcAft>
                <a:spcPts val="1200"/>
              </a:spcAft>
            </a:pPr>
            <a:r>
              <a:rPr lang="fr-FR" sz="2400" b="1" dirty="0"/>
              <a:t>Pourquoi cette conférence?</a:t>
            </a:r>
          </a:p>
          <a:p>
            <a:pPr>
              <a:spcAft>
                <a:spcPts val="1200"/>
              </a:spcAft>
            </a:pPr>
            <a:endParaRPr lang="fr-FR" sz="2400" b="1" dirty="0"/>
          </a:p>
          <a:p>
            <a:pPr>
              <a:spcAft>
                <a:spcPts val="1200"/>
              </a:spcAft>
            </a:pPr>
            <a:endParaRPr lang="fr-FR" sz="2400" b="1" dirty="0"/>
          </a:p>
          <a:p>
            <a:pPr marL="342900" indent="-342900">
              <a:spcAft>
                <a:spcPts val="600"/>
              </a:spcAft>
              <a:buFont typeface="Arial" panose="020B0604020202020204" pitchFamily="34" charset="0"/>
              <a:buChar char="•"/>
            </a:pPr>
            <a:r>
              <a:rPr lang="fr-FR" sz="2400" dirty="0"/>
              <a:t>initier le mouvement</a:t>
            </a:r>
          </a:p>
          <a:p>
            <a:pPr>
              <a:spcAft>
                <a:spcPts val="600"/>
              </a:spcAft>
            </a:pPr>
            <a:endParaRPr lang="fr-FR" sz="2400" dirty="0"/>
          </a:p>
          <a:p>
            <a:pPr marL="342900" indent="-342900">
              <a:spcAft>
                <a:spcPts val="600"/>
              </a:spcAft>
              <a:buFont typeface="Arial" panose="020B0604020202020204" pitchFamily="34" charset="0"/>
              <a:buChar char="•"/>
            </a:pPr>
            <a:r>
              <a:rPr lang="fr-FR" sz="2400" dirty="0"/>
              <a:t>partager mes connaissances (relatives!)</a:t>
            </a:r>
          </a:p>
          <a:p>
            <a:pPr>
              <a:spcAft>
                <a:spcPts val="600"/>
              </a:spcAft>
            </a:pPr>
            <a:endParaRPr lang="fr-FR" sz="2400" dirty="0"/>
          </a:p>
          <a:p>
            <a:pPr marL="342900" indent="-342900">
              <a:spcAft>
                <a:spcPts val="600"/>
              </a:spcAft>
              <a:buFont typeface="Arial" panose="020B0604020202020204" pitchFamily="34" charset="0"/>
              <a:buChar char="•"/>
            </a:pPr>
            <a:r>
              <a:rPr lang="fr-FR" sz="2400" dirty="0"/>
              <a:t>on sous estime les sciences humaines</a:t>
            </a:r>
          </a:p>
          <a:p>
            <a:pPr>
              <a:spcAft>
                <a:spcPts val="600"/>
              </a:spcAft>
            </a:pPr>
            <a:endParaRPr lang="fr-FR" sz="2400" dirty="0"/>
          </a:p>
          <a:p>
            <a:endParaRPr lang="fr-FR" sz="2000" dirty="0"/>
          </a:p>
          <a:p>
            <a:endParaRPr lang="fr-FR" sz="2000" dirty="0"/>
          </a:p>
        </p:txBody>
      </p:sp>
      <p:pic>
        <p:nvPicPr>
          <p:cNvPr id="3074" name="Picture 2" descr="RÃ©sultat de recherche d'images pour &quot;i do osi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656060"/>
            <a:ext cx="3600400" cy="29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7488" y="728260"/>
            <a:ext cx="9361040" cy="5401479"/>
          </a:xfrm>
          <a:prstGeom prst="rect">
            <a:avLst/>
          </a:prstGeom>
          <a:noFill/>
        </p:spPr>
        <p:txBody>
          <a:bodyPr wrap="square" rtlCol="0">
            <a:spAutoFit/>
          </a:bodyPr>
          <a:lstStyle/>
          <a:p>
            <a:pPr>
              <a:spcAft>
                <a:spcPts val="1200"/>
              </a:spcAft>
            </a:pPr>
            <a:r>
              <a:rPr lang="fr-FR" sz="2400" b="1" dirty="0"/>
              <a:t>Pourquoi cette conférence?</a:t>
            </a:r>
          </a:p>
          <a:p>
            <a:pPr>
              <a:spcAft>
                <a:spcPts val="1200"/>
              </a:spcAft>
            </a:pPr>
            <a:endParaRPr lang="fr-FR" sz="2400" b="1" dirty="0"/>
          </a:p>
          <a:p>
            <a:pPr>
              <a:spcAft>
                <a:spcPts val="1200"/>
              </a:spcAft>
            </a:pPr>
            <a:endParaRPr lang="fr-FR" sz="2400" b="1" dirty="0"/>
          </a:p>
          <a:p>
            <a:pPr marL="342900" indent="-342900">
              <a:spcAft>
                <a:spcPts val="600"/>
              </a:spcAft>
              <a:buFont typeface="Arial" panose="020B0604020202020204" pitchFamily="34" charset="0"/>
              <a:buChar char="•"/>
            </a:pPr>
            <a:r>
              <a:rPr lang="fr-FR" sz="2400" dirty="0"/>
              <a:t>initier le mouvement</a:t>
            </a:r>
          </a:p>
          <a:p>
            <a:pPr>
              <a:spcAft>
                <a:spcPts val="600"/>
              </a:spcAft>
            </a:pPr>
            <a:endParaRPr lang="fr-FR" sz="2400" dirty="0"/>
          </a:p>
          <a:p>
            <a:pPr marL="342900" indent="-342900">
              <a:spcAft>
                <a:spcPts val="600"/>
              </a:spcAft>
              <a:buFont typeface="Arial" panose="020B0604020202020204" pitchFamily="34" charset="0"/>
              <a:buChar char="•"/>
            </a:pPr>
            <a:r>
              <a:rPr lang="fr-FR" sz="2400" dirty="0"/>
              <a:t>partager mes connaissances (relatives!)</a:t>
            </a:r>
          </a:p>
          <a:p>
            <a:pPr>
              <a:spcAft>
                <a:spcPts val="600"/>
              </a:spcAft>
            </a:pPr>
            <a:endParaRPr lang="fr-FR" sz="2400" dirty="0"/>
          </a:p>
          <a:p>
            <a:pPr marL="342900" indent="-342900">
              <a:spcAft>
                <a:spcPts val="600"/>
              </a:spcAft>
              <a:buFont typeface="Arial" panose="020B0604020202020204" pitchFamily="34" charset="0"/>
              <a:buChar char="•"/>
            </a:pPr>
            <a:r>
              <a:rPr lang="fr-FR" sz="2400" dirty="0"/>
              <a:t>on sous estime les sciences humaines</a:t>
            </a:r>
          </a:p>
          <a:p>
            <a:pPr>
              <a:spcAft>
                <a:spcPts val="600"/>
              </a:spcAft>
            </a:pPr>
            <a:endParaRPr lang="fr-FR" sz="2400" dirty="0"/>
          </a:p>
          <a:p>
            <a:pPr marL="342900" indent="-342900">
              <a:spcAft>
                <a:spcPts val="600"/>
              </a:spcAft>
              <a:buFont typeface="Arial" panose="020B0604020202020204" pitchFamily="34" charset="0"/>
              <a:buChar char="•"/>
            </a:pPr>
            <a:r>
              <a:rPr lang="fr-FR" sz="2400" dirty="0"/>
              <a:t>tenter de déconstruire les idées reçues</a:t>
            </a:r>
          </a:p>
          <a:p>
            <a:endParaRPr lang="fr-FR" sz="2000" dirty="0"/>
          </a:p>
          <a:p>
            <a:endParaRPr lang="fr-FR" sz="2000" dirty="0"/>
          </a:p>
        </p:txBody>
      </p:sp>
      <p:pic>
        <p:nvPicPr>
          <p:cNvPr id="3074" name="Picture 2" descr="RÃ©sultat de recherche d'images pour &quot;i do osi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128" y="1656060"/>
            <a:ext cx="3600400" cy="2930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3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1107996"/>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p>
        </p:txBody>
      </p:sp>
    </p:spTree>
    <p:extLst>
      <p:ext uri="{BB962C8B-B14F-4D97-AF65-F5344CB8AC3E}">
        <p14:creationId xmlns:p14="http://schemas.microsoft.com/office/powerpoint/2010/main" val="42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1415772"/>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p>
          <a:p>
            <a:pPr marL="285750" indent="-285750" algn="just">
              <a:spcAft>
                <a:spcPts val="1200"/>
              </a:spcAft>
              <a:buFont typeface="Symbol"/>
              <a:buChar char="Þ"/>
            </a:pPr>
            <a:r>
              <a:rPr lang="fr-FR" sz="2000" dirty="0"/>
              <a:t>Les sciences humaines ne sont pas des mathématiques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4" r="3677" b="22063"/>
          <a:stretch/>
        </p:blipFill>
        <p:spPr bwMode="auto">
          <a:xfrm>
            <a:off x="7536160" y="1268760"/>
            <a:ext cx="26402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28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1877437"/>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p>
          <a:p>
            <a:pPr marL="285750" indent="-285750" algn="just">
              <a:spcAft>
                <a:spcPts val="1200"/>
              </a:spcAft>
              <a:buFont typeface="Symbol"/>
              <a:buChar char="Þ"/>
            </a:pPr>
            <a:r>
              <a:rPr lang="fr-FR" sz="2000" dirty="0">
                <a:solidFill>
                  <a:schemeClr val="bg1">
                    <a:lumMod val="65000"/>
                  </a:schemeClr>
                </a:solidFill>
              </a:rPr>
              <a:t>Les sciences humaines ne sont pas des mathématiques</a:t>
            </a:r>
          </a:p>
          <a:p>
            <a:pPr marL="285750" indent="-285750" algn="just">
              <a:spcAft>
                <a:spcPts val="1200"/>
              </a:spcAft>
              <a:buFont typeface="Symbol"/>
              <a:buChar char="Þ"/>
            </a:pPr>
            <a:r>
              <a:rPr lang="fr-FR" sz="2000" dirty="0"/>
              <a:t>Je me base sur des textes qui commencent à dater</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4" r="3677" b="22063"/>
          <a:stretch/>
        </p:blipFill>
        <p:spPr bwMode="auto">
          <a:xfrm>
            <a:off x="7536160" y="1268760"/>
            <a:ext cx="26402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97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5222" y="980728"/>
            <a:ext cx="4967932" cy="720725"/>
          </a:xfrm>
        </p:spPr>
        <p:txBody>
          <a:bodyPr/>
          <a:lstStyle/>
          <a:p>
            <a:r>
              <a:rPr lang="fr-FR" dirty="0"/>
              <a:t>Initiation à la sociologie au service du SE et de l’OSINT.</a:t>
            </a:r>
            <a:endParaRPr lang="en-US" dirty="0"/>
          </a:p>
        </p:txBody>
      </p:sp>
      <p:sp>
        <p:nvSpPr>
          <p:cNvPr id="5" name="Text Placeholder 4">
            <a:extLst>
              <a:ext uri="{FF2B5EF4-FFF2-40B4-BE49-F238E27FC236}">
                <a16:creationId xmlns:a16="http://schemas.microsoft.com/office/drawing/2014/main" xmlns="" id="{0E257C33-C607-4F39-94FD-853E5F7CDFAF}"/>
              </a:ext>
            </a:extLst>
          </p:cNvPr>
          <p:cNvSpPr>
            <a:spLocks noGrp="1"/>
          </p:cNvSpPr>
          <p:nvPr>
            <p:ph type="subTitle" idx="1"/>
          </p:nvPr>
        </p:nvSpPr>
        <p:spPr>
          <a:xfrm>
            <a:off x="6672064" y="2025253"/>
            <a:ext cx="4967932" cy="1223963"/>
          </a:xfrm>
        </p:spPr>
        <p:txBody>
          <a:bodyPr/>
          <a:lstStyle/>
          <a:p>
            <a:r>
              <a:rPr lang="en-US" dirty="0"/>
              <a:t>Hackfest 2019</a:t>
            </a:r>
          </a:p>
          <a:p>
            <a:endParaRPr lang="en-US" dirty="0"/>
          </a:p>
          <a:p>
            <a:r>
              <a:rPr lang="en-US" dirty="0"/>
              <a:t>Hugo BENOIST</a:t>
            </a:r>
          </a:p>
        </p:txBody>
      </p:sp>
      <p:sp>
        <p:nvSpPr>
          <p:cNvPr id="4" name="Sous-titre 2"/>
          <p:cNvSpPr txBox="1">
            <a:spLocks/>
          </p:cNvSpPr>
          <p:nvPr/>
        </p:nvSpPr>
        <p:spPr>
          <a:xfrm>
            <a:off x="8427734" y="3573016"/>
            <a:ext cx="3384376" cy="1129502"/>
          </a:xfrm>
          <a:prstGeom prst="rect">
            <a:avLst/>
          </a:prstGeom>
        </p:spPr>
        <p:txBody>
          <a:bodyPr vert="horz" lIns="91440" tIns="45720" rIns="91440" bIns="45720" rtlCol="0" anchor="t">
            <a:no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sz="1400" kern="1200">
                <a:solidFill>
                  <a:schemeClr val="tx2"/>
                </a:solidFill>
                <a:latin typeface="+mn-lt"/>
                <a:ea typeface="+mn-ea"/>
                <a:cs typeface="+mn-cs"/>
              </a:defRPr>
            </a:lvl1pPr>
            <a:lvl2pPr marL="4572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1">
                  <a:lumMod val="50000"/>
                  <a:lumOff val="50000"/>
                </a:schemeClr>
              </a:buClr>
              <a:buFont typeface="Wingdings" pitchFamily="2" charset="2"/>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7pPr>
            <a:lvl8pPr marL="32004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8pPr>
            <a:lvl9pPr marL="3657600" indent="0" algn="ctr" defTabSz="914400" rtl="0" eaLnBrk="1" latinLnBrk="0" hangingPunct="1">
              <a:spcBef>
                <a:spcPts val="288"/>
              </a:spcBef>
              <a:buClr>
                <a:schemeClr val="tx1">
                  <a:lumMod val="50000"/>
                  <a:lumOff val="50000"/>
                </a:schemeClr>
              </a:buClr>
              <a:buFont typeface="Wingdings" pitchFamily="2" charset="2"/>
              <a:buNone/>
              <a:defRPr sz="1400" kern="1200" baseline="0">
                <a:solidFill>
                  <a:schemeClr val="tx1">
                    <a:tint val="75000"/>
                  </a:schemeClr>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
                <a:sysClr val="windowText" lastClr="000000">
                  <a:lumMod val="50000"/>
                  <a:lumOff val="50000"/>
                </a:sysClr>
              </a:buClr>
              <a:buSzTx/>
              <a:buFont typeface="Wingdings" pitchFamily="2" charset="2"/>
              <a:buNone/>
              <a:tabLst/>
              <a:defRPr/>
            </a:pPr>
            <a:r>
              <a:rPr kumimoji="0" lang="fr-FR" sz="2000" b="0" i="0" u="none" strike="noStrike" kern="1200" cap="none" spc="0" normalizeH="0" baseline="0" noProof="0" dirty="0">
                <a:ln>
                  <a:noFill/>
                </a:ln>
                <a:solidFill>
                  <a:schemeClr val="bg1"/>
                </a:solidFill>
                <a:effectLst/>
                <a:uLnTx/>
                <a:uFillTx/>
                <a:latin typeface="Calibri"/>
                <a:ea typeface="+mn-ea"/>
                <a:cs typeface="+mn-cs"/>
              </a:rPr>
              <a:t>HuGe#0703 sur discord</a:t>
            </a:r>
          </a:p>
          <a:p>
            <a:pPr lvl="0">
              <a:buClr>
                <a:sysClr val="windowText" lastClr="000000">
                  <a:lumMod val="50000"/>
                  <a:lumOff val="50000"/>
                </a:sysClr>
              </a:buClr>
            </a:pPr>
            <a:r>
              <a:rPr lang="fr-FR" sz="2000" dirty="0" err="1">
                <a:solidFill>
                  <a:schemeClr val="bg1"/>
                </a:solidFill>
                <a:latin typeface="Calibri"/>
              </a:rPr>
              <a:t>Hugo@benoist.consulting</a:t>
            </a:r>
            <a:endParaRPr lang="fr-FR" sz="2000" dirty="0">
              <a:solidFill>
                <a:schemeClr val="bg1"/>
              </a:solidFill>
              <a:latin typeface="Calibri"/>
            </a:endParaRPr>
          </a:p>
          <a:p>
            <a:pPr marL="0" marR="0" lvl="0" indent="0" algn="r" defTabSz="914400" rtl="0" eaLnBrk="1" fontAlgn="auto" latinLnBrk="0" hangingPunct="1">
              <a:lnSpc>
                <a:spcPct val="100000"/>
              </a:lnSpc>
              <a:spcBef>
                <a:spcPct val="20000"/>
              </a:spcBef>
              <a:spcAft>
                <a:spcPts val="0"/>
              </a:spcAft>
              <a:buClr>
                <a:sysClr val="windowText" lastClr="000000">
                  <a:lumMod val="50000"/>
                  <a:lumOff val="50000"/>
                </a:sysClr>
              </a:buClr>
              <a:buSzTx/>
              <a:buFont typeface="Wingdings" pitchFamily="2" charset="2"/>
              <a:buNone/>
              <a:tabLst/>
              <a:defRPr/>
            </a:pPr>
            <a:endParaRPr kumimoji="0" lang="fr-FR" sz="20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16215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2646878"/>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solidFill>
                <a:schemeClr val="bg1">
                  <a:lumMod val="65000"/>
                </a:schemeClr>
              </a:solidFill>
            </a:endParaRPr>
          </a:p>
          <a:p>
            <a:pPr marL="285750" indent="-285750" algn="just">
              <a:spcAft>
                <a:spcPts val="1200"/>
              </a:spcAft>
              <a:buFont typeface="Symbol"/>
              <a:buChar char="Þ"/>
            </a:pPr>
            <a:r>
              <a:rPr lang="fr-FR" sz="2000" dirty="0">
                <a:solidFill>
                  <a:schemeClr val="bg1">
                    <a:lumMod val="65000"/>
                  </a:schemeClr>
                </a:solidFill>
              </a:rPr>
              <a:t>Les sciences humaines ne sont pas des mathématiques</a:t>
            </a:r>
          </a:p>
          <a:p>
            <a:pPr marL="285750" indent="-285750" algn="just">
              <a:spcAft>
                <a:spcPts val="1200"/>
              </a:spcAft>
              <a:buFont typeface="Symbol"/>
              <a:buChar char="Þ"/>
            </a:pPr>
            <a:r>
              <a:rPr lang="fr-FR" sz="2000" dirty="0">
                <a:solidFill>
                  <a:schemeClr val="bg1">
                    <a:lumMod val="65000"/>
                  </a:schemeClr>
                </a:solidFill>
              </a:rPr>
              <a:t>Je me base sur des textes qui commencent à dater</a:t>
            </a:r>
          </a:p>
          <a:p>
            <a:pPr marL="285750" indent="-285750" algn="just">
              <a:buFont typeface="Symbol"/>
              <a:buChar char="Þ"/>
            </a:pPr>
            <a:r>
              <a:rPr lang="fr-FR" sz="2000" dirty="0"/>
              <a:t>Pourquoi la sociologie existe? Beaucoup d’usages sont </a:t>
            </a:r>
          </a:p>
          <a:p>
            <a:pPr algn="just">
              <a:spcAft>
                <a:spcPts val="1200"/>
              </a:spcAft>
            </a:pPr>
            <a:r>
              <a:rPr lang="fr-FR" sz="2000" dirty="0"/>
              <a:t>     détournés, on pourrait en voir plus!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4" r="3677" b="22063"/>
          <a:stretch/>
        </p:blipFill>
        <p:spPr bwMode="auto">
          <a:xfrm>
            <a:off x="7536160" y="1268760"/>
            <a:ext cx="26402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93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4031873"/>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solidFill>
                <a:schemeClr val="bg1">
                  <a:lumMod val="65000"/>
                </a:schemeClr>
              </a:solidFill>
            </a:endParaRPr>
          </a:p>
          <a:p>
            <a:pPr marL="285750" indent="-285750" algn="just">
              <a:spcAft>
                <a:spcPts val="1200"/>
              </a:spcAft>
              <a:buFont typeface="Symbol"/>
              <a:buChar char="Þ"/>
            </a:pPr>
            <a:r>
              <a:rPr lang="fr-FR" sz="2000" dirty="0">
                <a:solidFill>
                  <a:schemeClr val="bg1">
                    <a:lumMod val="65000"/>
                  </a:schemeClr>
                </a:solidFill>
              </a:rPr>
              <a:t>Les sciences humaines ne sont pas des mathématiques</a:t>
            </a:r>
          </a:p>
          <a:p>
            <a:pPr marL="285750" indent="-285750" algn="just">
              <a:spcAft>
                <a:spcPts val="1200"/>
              </a:spcAft>
              <a:buFont typeface="Symbol"/>
              <a:buChar char="Þ"/>
            </a:pPr>
            <a:r>
              <a:rPr lang="fr-FR" sz="2000" dirty="0">
                <a:solidFill>
                  <a:schemeClr val="bg1">
                    <a:lumMod val="65000"/>
                  </a:schemeClr>
                </a:solidFill>
              </a:rPr>
              <a:t>Je me base sur des textes qui commencent à dater</a:t>
            </a:r>
          </a:p>
          <a:p>
            <a:pPr marL="285750" indent="-285750" algn="just">
              <a:buFont typeface="Symbol"/>
              <a:buChar char="Þ"/>
            </a:pPr>
            <a:r>
              <a:rPr lang="fr-FR" sz="2000" dirty="0">
                <a:solidFill>
                  <a:schemeClr val="bg1">
                    <a:lumMod val="65000"/>
                  </a:schemeClr>
                </a:solidFill>
              </a:rPr>
              <a:t>Pourquoi la sociologie existe? Beaucoup d’usages sont </a:t>
            </a:r>
          </a:p>
          <a:p>
            <a:pPr algn="just">
              <a:spcAft>
                <a:spcPts val="1200"/>
              </a:spcAft>
            </a:pPr>
            <a:r>
              <a:rPr lang="fr-FR" sz="2000" dirty="0">
                <a:solidFill>
                  <a:schemeClr val="bg1">
                    <a:lumMod val="65000"/>
                  </a:schemeClr>
                </a:solidFill>
              </a:rPr>
              <a:t>     détournés, on pourrait en voir plus!</a:t>
            </a:r>
          </a:p>
          <a:p>
            <a:pPr marL="285750" indent="-285750" algn="just">
              <a:spcAft>
                <a:spcPts val="1200"/>
              </a:spcAft>
              <a:buFont typeface="Symbol"/>
              <a:buChar char="Þ"/>
            </a:pPr>
            <a:r>
              <a:rPr lang="fr-FR" sz="2000" dirty="0"/>
              <a:t>Je donnerai des applications, mais ca ne sera pas un tuto sur le SE et l’OSINT mais bien comment la sociologie peut être très utile dans ces démarches. (je ne parle pas de techniques de manipulations pure ou d’influence à la sauce MICE ou SANSOUCIS  (solitude, argent, nouveauté, sexe, orgueil, utilité, contrainte, idéologie, suffisance)</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4" r="3677" b="22063"/>
          <a:stretch/>
        </p:blipFill>
        <p:spPr bwMode="auto">
          <a:xfrm>
            <a:off x="7536160" y="1268760"/>
            <a:ext cx="26402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97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4801314"/>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solidFill>
                <a:schemeClr val="bg1">
                  <a:lumMod val="65000"/>
                </a:schemeClr>
              </a:solidFill>
            </a:endParaRPr>
          </a:p>
          <a:p>
            <a:pPr marL="285750" indent="-285750" algn="just">
              <a:spcAft>
                <a:spcPts val="1200"/>
              </a:spcAft>
              <a:buFont typeface="Symbol"/>
              <a:buChar char="Þ"/>
            </a:pPr>
            <a:r>
              <a:rPr lang="fr-FR" sz="2000" dirty="0">
                <a:solidFill>
                  <a:schemeClr val="bg1">
                    <a:lumMod val="65000"/>
                  </a:schemeClr>
                </a:solidFill>
              </a:rPr>
              <a:t>Les sciences humaines ne sont pas des mathématiques</a:t>
            </a:r>
          </a:p>
          <a:p>
            <a:pPr marL="285750" indent="-285750" algn="just">
              <a:spcAft>
                <a:spcPts val="1200"/>
              </a:spcAft>
              <a:buFont typeface="Symbol"/>
              <a:buChar char="Þ"/>
            </a:pPr>
            <a:r>
              <a:rPr lang="fr-FR" sz="2000" dirty="0">
                <a:solidFill>
                  <a:schemeClr val="bg1">
                    <a:lumMod val="65000"/>
                  </a:schemeClr>
                </a:solidFill>
              </a:rPr>
              <a:t>Je me base sur des textes qui commencent à dater</a:t>
            </a:r>
          </a:p>
          <a:p>
            <a:pPr marL="285750" indent="-285750" algn="just">
              <a:buFont typeface="Symbol"/>
              <a:buChar char="Þ"/>
            </a:pPr>
            <a:r>
              <a:rPr lang="fr-FR" sz="2000" dirty="0">
                <a:solidFill>
                  <a:schemeClr val="bg1">
                    <a:lumMod val="65000"/>
                  </a:schemeClr>
                </a:solidFill>
              </a:rPr>
              <a:t>Pourquoi la sociologie existe? Beaucoup d’usages sont </a:t>
            </a:r>
          </a:p>
          <a:p>
            <a:pPr algn="just">
              <a:spcAft>
                <a:spcPts val="1200"/>
              </a:spcAft>
            </a:pPr>
            <a:r>
              <a:rPr lang="fr-FR" sz="2000" dirty="0">
                <a:solidFill>
                  <a:schemeClr val="bg1">
                    <a:lumMod val="65000"/>
                  </a:schemeClr>
                </a:solidFill>
              </a:rPr>
              <a:t>     détournés, on pourrait en voir plus!</a:t>
            </a:r>
          </a:p>
          <a:p>
            <a:pPr marL="285750" indent="-285750" algn="just">
              <a:spcAft>
                <a:spcPts val="1200"/>
              </a:spcAft>
              <a:buFont typeface="Symbol"/>
              <a:buChar char="Þ"/>
            </a:pPr>
            <a:r>
              <a:rPr lang="fr-FR" sz="2000" dirty="0">
                <a:solidFill>
                  <a:schemeClr val="bg1">
                    <a:lumMod val="65000"/>
                  </a:schemeClr>
                </a:solidFill>
              </a:rPr>
              <a:t>Je donnerai des applications, mais ca ne sera pas un tuto sur le SE et l’OSINT mais bien comment la sociologie peut être très utile dans ces démarches. (je ne parle pas de techniques de manipulations pure ou d’influence à la sauce MICE ou SANSOUCIS  (solitude, argent, nouveauté, sexe, orgueil, utilité, contrainte, idéologie, suffisance)</a:t>
            </a:r>
          </a:p>
          <a:p>
            <a:pPr marL="285750" indent="-285750" algn="just">
              <a:spcAft>
                <a:spcPts val="1200"/>
              </a:spcAft>
              <a:buFont typeface="Symbol"/>
              <a:buChar char="Þ"/>
            </a:pPr>
            <a:r>
              <a:rPr lang="fr-FR" sz="2000" dirty="0"/>
              <a:t>Je me focaliserai essentiellement sur la sociologie de la culture et particulièrement sur un de ses grands penseurs: Pierre Bourdieu.</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4" r="3677" b="22063"/>
          <a:stretch/>
        </p:blipFill>
        <p:spPr bwMode="auto">
          <a:xfrm>
            <a:off x="7536160" y="1268760"/>
            <a:ext cx="26402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499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39416" y="548680"/>
            <a:ext cx="9937104" cy="5539978"/>
          </a:xfrm>
          <a:prstGeom prst="rect">
            <a:avLst/>
          </a:prstGeom>
          <a:noFill/>
        </p:spPr>
        <p:txBody>
          <a:bodyPr wrap="square" rtlCol="0">
            <a:spAutoFit/>
          </a:bodyPr>
          <a:lstStyle/>
          <a:p>
            <a:pPr algn="ctr"/>
            <a:r>
              <a:rPr lang="fr-FR" sz="2400" b="1" dirty="0"/>
              <a:t>Les limites (et frustrations qui en découlent…):</a:t>
            </a:r>
          </a:p>
          <a:p>
            <a:pPr algn="ctr"/>
            <a:endParaRPr lang="fr-FR" sz="2200" b="1" dirty="0"/>
          </a:p>
          <a:p>
            <a:endParaRPr lang="fr-FR" sz="2000" dirty="0">
              <a:solidFill>
                <a:schemeClr val="bg1">
                  <a:lumMod val="65000"/>
                </a:schemeClr>
              </a:solidFill>
            </a:endParaRPr>
          </a:p>
          <a:p>
            <a:pPr marL="285750" indent="-285750" algn="just">
              <a:spcAft>
                <a:spcPts val="1200"/>
              </a:spcAft>
              <a:buFont typeface="Symbol"/>
              <a:buChar char="Þ"/>
            </a:pPr>
            <a:r>
              <a:rPr lang="fr-FR" sz="2000" dirty="0">
                <a:solidFill>
                  <a:schemeClr val="bg1">
                    <a:lumMod val="65000"/>
                  </a:schemeClr>
                </a:solidFill>
              </a:rPr>
              <a:t>Les sciences humaines ne sont pas des mathématiques</a:t>
            </a:r>
          </a:p>
          <a:p>
            <a:pPr marL="285750" indent="-285750" algn="just">
              <a:spcAft>
                <a:spcPts val="1200"/>
              </a:spcAft>
              <a:buFont typeface="Symbol"/>
              <a:buChar char="Þ"/>
            </a:pPr>
            <a:r>
              <a:rPr lang="fr-FR" sz="2000" dirty="0">
                <a:solidFill>
                  <a:schemeClr val="bg1">
                    <a:lumMod val="65000"/>
                  </a:schemeClr>
                </a:solidFill>
              </a:rPr>
              <a:t>Je me base sur des textes qui commencent à dater</a:t>
            </a:r>
          </a:p>
          <a:p>
            <a:pPr marL="285750" indent="-285750" algn="just">
              <a:buFont typeface="Symbol"/>
              <a:buChar char="Þ"/>
            </a:pPr>
            <a:r>
              <a:rPr lang="fr-FR" sz="2000" dirty="0">
                <a:solidFill>
                  <a:schemeClr val="bg1">
                    <a:lumMod val="65000"/>
                  </a:schemeClr>
                </a:solidFill>
              </a:rPr>
              <a:t>Pourquoi la sociologie existe? Beaucoup d’usages sont </a:t>
            </a:r>
          </a:p>
          <a:p>
            <a:pPr algn="just">
              <a:spcAft>
                <a:spcPts val="1200"/>
              </a:spcAft>
            </a:pPr>
            <a:r>
              <a:rPr lang="fr-FR" sz="2000" dirty="0">
                <a:solidFill>
                  <a:schemeClr val="bg1">
                    <a:lumMod val="65000"/>
                  </a:schemeClr>
                </a:solidFill>
              </a:rPr>
              <a:t>     détournés, on pourrait en voir plus!</a:t>
            </a:r>
          </a:p>
          <a:p>
            <a:pPr marL="285750" indent="-285750" algn="just">
              <a:spcAft>
                <a:spcPts val="1200"/>
              </a:spcAft>
              <a:buFont typeface="Symbol"/>
              <a:buChar char="Þ"/>
            </a:pPr>
            <a:r>
              <a:rPr lang="fr-FR" sz="2000" dirty="0">
                <a:solidFill>
                  <a:schemeClr val="bg1">
                    <a:lumMod val="65000"/>
                  </a:schemeClr>
                </a:solidFill>
              </a:rPr>
              <a:t>Je donnerai des applications, mais ca ne sera pas un tuto sur le SE et l’OSINT mais bien comment la sociologie peut être très utile dans ces démarches. (je ne parle pas de techniques de manipulations pure ou d’influence à la sauce MICE ou SANSOUCIS  (solitude, argent, nouveauté, sexe, orgueil, utilité, contrainte, idéologie, suffisance)</a:t>
            </a:r>
          </a:p>
          <a:p>
            <a:pPr marL="285750" indent="-285750" algn="just">
              <a:spcAft>
                <a:spcPts val="1200"/>
              </a:spcAft>
              <a:buFont typeface="Symbol"/>
              <a:buChar char="Þ"/>
            </a:pPr>
            <a:r>
              <a:rPr lang="fr-FR" sz="2000" dirty="0">
                <a:solidFill>
                  <a:schemeClr val="bg1">
                    <a:lumMod val="65000"/>
                  </a:schemeClr>
                </a:solidFill>
              </a:rPr>
              <a:t>Je me focaliserai essentiellement sur la sociologie de la culture et particulièrement sur un de ses grands penseurs: Pierre Bourdieu.</a:t>
            </a:r>
          </a:p>
          <a:p>
            <a:pPr marL="285750" indent="-285750" algn="just">
              <a:spcAft>
                <a:spcPts val="1200"/>
              </a:spcAft>
              <a:buFont typeface="Symbol"/>
              <a:buChar char="Þ"/>
            </a:pPr>
            <a:r>
              <a:rPr lang="fr-FR" sz="2000" dirty="0"/>
              <a:t>On ne pourra pas étudier tous les champs de la sociologie (psychosociologie, sociologie des religions, </a:t>
            </a:r>
            <a:r>
              <a:rPr lang="fr-FR" sz="2000" dirty="0" err="1"/>
              <a:t>éthnique</a:t>
            </a:r>
            <a:r>
              <a:rPr lang="fr-FR" sz="2000" dirty="0"/>
              <a:t>, du genre….) mais bien des choses pourraient être dites!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94" r="3677" b="22063"/>
          <a:stretch/>
        </p:blipFill>
        <p:spPr bwMode="auto">
          <a:xfrm>
            <a:off x="7536160" y="1268760"/>
            <a:ext cx="264029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1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769441"/>
          </a:xfrm>
          <a:prstGeom prst="rect">
            <a:avLst/>
          </a:prstGeom>
          <a:noFill/>
        </p:spPr>
        <p:txBody>
          <a:bodyPr wrap="square" rtlCol="0">
            <a:spAutoFit/>
          </a:bodyPr>
          <a:lstStyle/>
          <a:p>
            <a:pPr algn="ctr"/>
            <a:r>
              <a:rPr lang="fr-FR" sz="2400" b="1" dirty="0"/>
              <a:t>Pierre Bourdieu (je vous épargne Wikipédia)</a:t>
            </a:r>
          </a:p>
          <a:p>
            <a:endParaRPr lang="fr-FR" sz="2000" dirty="0"/>
          </a:p>
        </p:txBody>
      </p:sp>
      <p:pic>
        <p:nvPicPr>
          <p:cNvPr id="5" name="Image 4"/>
          <p:cNvPicPr>
            <a:picLocks noChangeAspect="1"/>
          </p:cNvPicPr>
          <p:nvPr/>
        </p:nvPicPr>
        <p:blipFill>
          <a:blip r:embed="rId2"/>
          <a:stretch>
            <a:fillRect/>
          </a:stretch>
        </p:blipFill>
        <p:spPr>
          <a:xfrm>
            <a:off x="3287688" y="3898210"/>
            <a:ext cx="5328592" cy="2959790"/>
          </a:xfrm>
          <a:prstGeom prst="rect">
            <a:avLst/>
          </a:prstGeom>
        </p:spPr>
      </p:pic>
    </p:spTree>
    <p:extLst>
      <p:ext uri="{BB962C8B-B14F-4D97-AF65-F5344CB8AC3E}">
        <p14:creationId xmlns:p14="http://schemas.microsoft.com/office/powerpoint/2010/main" val="3896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1107996"/>
          </a:xfrm>
          <a:prstGeom prst="rect">
            <a:avLst/>
          </a:prstGeom>
          <a:noFill/>
        </p:spPr>
        <p:txBody>
          <a:bodyPr wrap="square" rtlCol="0">
            <a:spAutoFit/>
          </a:bodyPr>
          <a:lstStyle/>
          <a:p>
            <a:pPr algn="ctr"/>
            <a:r>
              <a:rPr lang="fr-FR" sz="2400" b="1" dirty="0"/>
              <a:t>Pierre Bourdieu (je vous épargne Wikipédia)</a:t>
            </a:r>
          </a:p>
          <a:p>
            <a:endParaRPr lang="fr-FR" sz="2000" dirty="0"/>
          </a:p>
          <a:p>
            <a:pPr marL="342900" indent="-342900" algn="just">
              <a:buFont typeface="Wingdings" panose="05000000000000000000" pitchFamily="2" charset="2"/>
              <a:buChar char="§"/>
            </a:pPr>
            <a:r>
              <a:rPr lang="fr-FR" sz="2200" dirty="0"/>
              <a:t>1930-2002 sociologue (et philosophe) français , professeur au Collège de France</a:t>
            </a:r>
          </a:p>
        </p:txBody>
      </p:sp>
      <p:pic>
        <p:nvPicPr>
          <p:cNvPr id="5" name="Image 4"/>
          <p:cNvPicPr>
            <a:picLocks noChangeAspect="1"/>
          </p:cNvPicPr>
          <p:nvPr/>
        </p:nvPicPr>
        <p:blipFill>
          <a:blip r:embed="rId2"/>
          <a:stretch>
            <a:fillRect/>
          </a:stretch>
        </p:blipFill>
        <p:spPr>
          <a:xfrm>
            <a:off x="3287688" y="3898210"/>
            <a:ext cx="5328592" cy="2959790"/>
          </a:xfrm>
          <a:prstGeom prst="rect">
            <a:avLst/>
          </a:prstGeom>
        </p:spPr>
      </p:pic>
    </p:spTree>
    <p:extLst>
      <p:ext uri="{BB962C8B-B14F-4D97-AF65-F5344CB8AC3E}">
        <p14:creationId xmlns:p14="http://schemas.microsoft.com/office/powerpoint/2010/main" val="29337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1446550"/>
          </a:xfrm>
          <a:prstGeom prst="rect">
            <a:avLst/>
          </a:prstGeom>
          <a:noFill/>
        </p:spPr>
        <p:txBody>
          <a:bodyPr wrap="square" rtlCol="0">
            <a:spAutoFit/>
          </a:bodyPr>
          <a:lstStyle/>
          <a:p>
            <a:pPr algn="ctr"/>
            <a:r>
              <a:rPr lang="fr-FR" sz="2400" b="1" dirty="0"/>
              <a:t>Pierre Bourdieu (je vous épargne Wikipédia)</a:t>
            </a:r>
          </a:p>
          <a:p>
            <a:endParaRPr lang="fr-FR" sz="2000" dirty="0"/>
          </a:p>
          <a:p>
            <a:pPr marL="342900" indent="-342900" algn="just">
              <a:buFont typeface="Wingdings" panose="05000000000000000000" pitchFamily="2" charset="2"/>
              <a:buChar char="§"/>
            </a:pPr>
            <a:r>
              <a:rPr lang="fr-FR" sz="2200" dirty="0"/>
              <a:t>1930-2002 sociologue (et philosophe) français , professeur au Collège de France</a:t>
            </a:r>
          </a:p>
          <a:p>
            <a:pPr marL="342900" indent="-342900" algn="just">
              <a:buFont typeface="Wingdings" panose="05000000000000000000" pitchFamily="2" charset="2"/>
              <a:buChar char="§"/>
            </a:pPr>
            <a:r>
              <a:rPr lang="fr-FR" sz="2200" dirty="0"/>
              <a:t>Sa sociologie est basée sur la pensée marxiste (dominants/dominés) et déterministe.</a:t>
            </a:r>
          </a:p>
        </p:txBody>
      </p:sp>
      <p:pic>
        <p:nvPicPr>
          <p:cNvPr id="5" name="Image 4"/>
          <p:cNvPicPr>
            <a:picLocks noChangeAspect="1"/>
          </p:cNvPicPr>
          <p:nvPr/>
        </p:nvPicPr>
        <p:blipFill>
          <a:blip r:embed="rId2"/>
          <a:stretch>
            <a:fillRect/>
          </a:stretch>
        </p:blipFill>
        <p:spPr>
          <a:xfrm>
            <a:off x="3287688" y="3898210"/>
            <a:ext cx="5328592" cy="2959790"/>
          </a:xfrm>
          <a:prstGeom prst="rect">
            <a:avLst/>
          </a:prstGeom>
        </p:spPr>
      </p:pic>
    </p:spTree>
    <p:extLst>
      <p:ext uri="{BB962C8B-B14F-4D97-AF65-F5344CB8AC3E}">
        <p14:creationId xmlns:p14="http://schemas.microsoft.com/office/powerpoint/2010/main" val="300966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2123658"/>
          </a:xfrm>
          <a:prstGeom prst="rect">
            <a:avLst/>
          </a:prstGeom>
          <a:noFill/>
        </p:spPr>
        <p:txBody>
          <a:bodyPr wrap="square" rtlCol="0">
            <a:spAutoFit/>
          </a:bodyPr>
          <a:lstStyle/>
          <a:p>
            <a:pPr algn="ctr"/>
            <a:r>
              <a:rPr lang="fr-FR" sz="2400" b="1" dirty="0"/>
              <a:t>Pierre Bourdieu (je vous épargne Wikipédia)</a:t>
            </a:r>
          </a:p>
          <a:p>
            <a:endParaRPr lang="fr-FR" sz="2000" dirty="0"/>
          </a:p>
          <a:p>
            <a:pPr marL="342900" indent="-342900" algn="just">
              <a:buFont typeface="Wingdings" panose="05000000000000000000" pitchFamily="2" charset="2"/>
              <a:buChar char="§"/>
            </a:pPr>
            <a:r>
              <a:rPr lang="fr-FR" sz="2200" dirty="0"/>
              <a:t>1930-2002 sociologue (et philosophe) français , professeur au Collège de France</a:t>
            </a:r>
          </a:p>
          <a:p>
            <a:pPr marL="342900" indent="-342900" algn="just">
              <a:buFont typeface="Wingdings" panose="05000000000000000000" pitchFamily="2" charset="2"/>
              <a:buChar char="§"/>
            </a:pPr>
            <a:r>
              <a:rPr lang="fr-FR" sz="2200" dirty="0"/>
              <a:t>Sa sociologie est basée sur la pensée marxiste (dominants/dominés) et déterministe.</a:t>
            </a:r>
          </a:p>
          <a:p>
            <a:pPr marL="342900" indent="-342900" algn="just">
              <a:buFont typeface="Wingdings" panose="05000000000000000000" pitchFamily="2" charset="2"/>
              <a:buChar char="§"/>
            </a:pPr>
            <a:r>
              <a:rPr lang="fr-FR" sz="2200" dirty="0"/>
              <a:t>Différents champs l’ont intéressé: télévision, opinion publique, objectivité des chercheurs en sciences, domination masculine…</a:t>
            </a:r>
          </a:p>
        </p:txBody>
      </p:sp>
      <p:pic>
        <p:nvPicPr>
          <p:cNvPr id="5" name="Image 4"/>
          <p:cNvPicPr>
            <a:picLocks noChangeAspect="1"/>
          </p:cNvPicPr>
          <p:nvPr/>
        </p:nvPicPr>
        <p:blipFill>
          <a:blip r:embed="rId2"/>
          <a:stretch>
            <a:fillRect/>
          </a:stretch>
        </p:blipFill>
        <p:spPr>
          <a:xfrm>
            <a:off x="3287688" y="3898210"/>
            <a:ext cx="5328592" cy="2959790"/>
          </a:xfrm>
          <a:prstGeom prst="rect">
            <a:avLst/>
          </a:prstGeom>
        </p:spPr>
      </p:pic>
    </p:spTree>
    <p:extLst>
      <p:ext uri="{BB962C8B-B14F-4D97-AF65-F5344CB8AC3E}">
        <p14:creationId xmlns:p14="http://schemas.microsoft.com/office/powerpoint/2010/main" val="417272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2877711"/>
          </a:xfrm>
          <a:prstGeom prst="rect">
            <a:avLst/>
          </a:prstGeom>
          <a:noFill/>
        </p:spPr>
        <p:txBody>
          <a:bodyPr wrap="square" rtlCol="0">
            <a:spAutoFit/>
          </a:bodyPr>
          <a:lstStyle/>
          <a:p>
            <a:pPr algn="ctr"/>
            <a:r>
              <a:rPr lang="fr-FR" sz="2400" b="1" dirty="0"/>
              <a:t>Pierre Bourdieu (je vous épargne Wikipédia)</a:t>
            </a:r>
          </a:p>
          <a:p>
            <a:endParaRPr lang="fr-FR" sz="2000" dirty="0"/>
          </a:p>
          <a:p>
            <a:pPr marL="342900" indent="-342900" algn="just">
              <a:buFont typeface="Wingdings" panose="05000000000000000000" pitchFamily="2" charset="2"/>
              <a:buChar char="§"/>
            </a:pPr>
            <a:r>
              <a:rPr lang="fr-FR" sz="2200" dirty="0"/>
              <a:t>1930-2002 sociologue (et philosophe) français , professeur au Collège de France</a:t>
            </a:r>
          </a:p>
          <a:p>
            <a:pPr marL="342900" indent="-342900" algn="just">
              <a:buFont typeface="Wingdings" panose="05000000000000000000" pitchFamily="2" charset="2"/>
              <a:buChar char="§"/>
            </a:pPr>
            <a:r>
              <a:rPr lang="fr-FR" sz="2200" dirty="0"/>
              <a:t>Sa sociologie est basée sur la pensée marxiste (dominants/dominés) et déterministe.</a:t>
            </a:r>
          </a:p>
          <a:p>
            <a:pPr marL="342900" indent="-342900" algn="just">
              <a:buFont typeface="Wingdings" panose="05000000000000000000" pitchFamily="2" charset="2"/>
              <a:buChar char="§"/>
            </a:pPr>
            <a:r>
              <a:rPr lang="fr-FR" sz="2200" dirty="0"/>
              <a:t>Différents champs l’ont intéressé: télévision, opinion publique, objectivité des chercheurs en sciences, domination masculine…</a:t>
            </a:r>
          </a:p>
          <a:p>
            <a:pPr algn="just">
              <a:spcBef>
                <a:spcPts val="600"/>
              </a:spcBef>
              <a:spcAft>
                <a:spcPts val="600"/>
              </a:spcAft>
            </a:pPr>
            <a:r>
              <a:rPr lang="fr-FR" sz="2200" b="1" u="sng" dirty="0"/>
              <a:t>Nous, nous pencherons sur celui de sa théorie déterministe sur la culture, les goûts et l’identité.</a:t>
            </a:r>
          </a:p>
        </p:txBody>
      </p:sp>
      <p:pic>
        <p:nvPicPr>
          <p:cNvPr id="5" name="Image 4"/>
          <p:cNvPicPr>
            <a:picLocks noChangeAspect="1"/>
          </p:cNvPicPr>
          <p:nvPr/>
        </p:nvPicPr>
        <p:blipFill>
          <a:blip r:embed="rId2"/>
          <a:stretch>
            <a:fillRect/>
          </a:stretch>
        </p:blipFill>
        <p:spPr>
          <a:xfrm>
            <a:off x="3287688" y="3898210"/>
            <a:ext cx="5328592" cy="2959790"/>
          </a:xfrm>
          <a:prstGeom prst="rect">
            <a:avLst/>
          </a:prstGeom>
        </p:spPr>
      </p:pic>
    </p:spTree>
    <p:extLst>
      <p:ext uri="{BB962C8B-B14F-4D97-AF65-F5344CB8AC3E}">
        <p14:creationId xmlns:p14="http://schemas.microsoft.com/office/powerpoint/2010/main" val="251296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3631763"/>
          </a:xfrm>
          <a:prstGeom prst="rect">
            <a:avLst/>
          </a:prstGeom>
          <a:noFill/>
        </p:spPr>
        <p:txBody>
          <a:bodyPr wrap="square" rtlCol="0">
            <a:spAutoFit/>
          </a:bodyPr>
          <a:lstStyle/>
          <a:p>
            <a:pPr algn="ctr"/>
            <a:r>
              <a:rPr lang="fr-FR" sz="2400" b="1" dirty="0"/>
              <a:t>Pierre Bourdieu (je vous épargne Wikipédia)</a:t>
            </a:r>
          </a:p>
          <a:p>
            <a:endParaRPr lang="fr-FR" sz="2000" dirty="0"/>
          </a:p>
          <a:p>
            <a:pPr marL="342900" indent="-342900" algn="just">
              <a:buFont typeface="Wingdings" panose="05000000000000000000" pitchFamily="2" charset="2"/>
              <a:buChar char="§"/>
            </a:pPr>
            <a:r>
              <a:rPr lang="fr-FR" sz="2200" dirty="0"/>
              <a:t>1930-2002 sociologue (et philosophe) français , professeur au Collège de France</a:t>
            </a:r>
          </a:p>
          <a:p>
            <a:pPr marL="342900" indent="-342900" algn="just">
              <a:buFont typeface="Wingdings" panose="05000000000000000000" pitchFamily="2" charset="2"/>
              <a:buChar char="§"/>
            </a:pPr>
            <a:r>
              <a:rPr lang="fr-FR" sz="2200" dirty="0"/>
              <a:t>Sa sociologie est basée sur la pensée marxiste (dominants/dominés) et déterministe.</a:t>
            </a:r>
          </a:p>
          <a:p>
            <a:pPr marL="342900" indent="-342900" algn="just">
              <a:buFont typeface="Wingdings" panose="05000000000000000000" pitchFamily="2" charset="2"/>
              <a:buChar char="§"/>
            </a:pPr>
            <a:r>
              <a:rPr lang="fr-FR" sz="2200" dirty="0"/>
              <a:t>Différents champs l’ont intéressé: télévision, opinion publique, objectivité des chercheurs en sciences, domination masculine…</a:t>
            </a:r>
          </a:p>
          <a:p>
            <a:pPr algn="just">
              <a:spcBef>
                <a:spcPts val="600"/>
              </a:spcBef>
              <a:spcAft>
                <a:spcPts val="600"/>
              </a:spcAft>
            </a:pPr>
            <a:r>
              <a:rPr lang="fr-FR" sz="2200" b="1" u="sng" dirty="0"/>
              <a:t>Nous, nous pencherons sur celui de sa théorie déterministe sur la culture, les goûts et l’identité.</a:t>
            </a:r>
          </a:p>
          <a:p>
            <a:pPr marL="285750" indent="-285750" algn="just">
              <a:buFont typeface="Symbol"/>
              <a:buChar char="Þ"/>
            </a:pPr>
            <a:r>
              <a:rPr lang="fr-FR" sz="2200" dirty="0"/>
              <a:t>Il a été l’exception de sa propres loi sociale (fils de berger il aurait dû être berger).</a:t>
            </a:r>
          </a:p>
          <a:p>
            <a:pPr marL="285750" indent="-285750" algn="just">
              <a:buFont typeface="Symbol"/>
              <a:buChar char="Þ"/>
            </a:pPr>
            <a:r>
              <a:rPr lang="fr-FR" sz="2200" dirty="0"/>
              <a:t>Il utilise énormément les méthodes statistiques (sans ordinateur!)</a:t>
            </a:r>
          </a:p>
        </p:txBody>
      </p:sp>
      <p:pic>
        <p:nvPicPr>
          <p:cNvPr id="3" name="Image 2"/>
          <p:cNvPicPr>
            <a:picLocks noChangeAspect="1"/>
          </p:cNvPicPr>
          <p:nvPr/>
        </p:nvPicPr>
        <p:blipFill>
          <a:blip r:embed="rId2"/>
          <a:stretch>
            <a:fillRect/>
          </a:stretch>
        </p:blipFill>
        <p:spPr>
          <a:xfrm>
            <a:off x="3287688" y="3898210"/>
            <a:ext cx="5328592" cy="2959790"/>
          </a:xfrm>
          <a:prstGeom prst="rect">
            <a:avLst/>
          </a:prstGeom>
        </p:spPr>
      </p:pic>
    </p:spTree>
    <p:extLst>
      <p:ext uri="{BB962C8B-B14F-4D97-AF65-F5344CB8AC3E}">
        <p14:creationId xmlns:p14="http://schemas.microsoft.com/office/powerpoint/2010/main" val="34777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31504" y="1412776"/>
            <a:ext cx="8147248" cy="3823319"/>
          </a:xfrm>
        </p:spPr>
        <p:txBody>
          <a:bodyPr>
            <a:normAutofit/>
          </a:bodyPr>
          <a:lstStyle/>
          <a:p>
            <a:pPr marL="0" indent="0">
              <a:buNone/>
            </a:pPr>
            <a:r>
              <a:rPr lang="fr-FR" sz="2800" b="1" dirty="0"/>
              <a:t>Préambule</a:t>
            </a:r>
          </a:p>
          <a:p>
            <a:endParaRPr lang="fr-FR" sz="2800" dirty="0"/>
          </a:p>
          <a:p>
            <a:r>
              <a:rPr lang="fr-FR" sz="2800" dirty="0"/>
              <a:t>-qui suis-je? (rapidement…)</a:t>
            </a:r>
          </a:p>
          <a:p>
            <a:endParaRPr lang="fr-FR" sz="2800" dirty="0"/>
          </a:p>
          <a:p>
            <a:r>
              <a:rPr lang="fr-FR" sz="2800" dirty="0"/>
              <a:t>-pourquoi cette conférence?</a:t>
            </a:r>
          </a:p>
          <a:p>
            <a:endParaRPr lang="fr-FR" sz="2800" dirty="0"/>
          </a:p>
          <a:p>
            <a:r>
              <a:rPr lang="fr-FR" sz="2800" dirty="0"/>
              <a:t>-les limites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412776"/>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11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23392" y="332656"/>
            <a:ext cx="10225136" cy="3631763"/>
          </a:xfrm>
          <a:prstGeom prst="rect">
            <a:avLst/>
          </a:prstGeom>
          <a:noFill/>
        </p:spPr>
        <p:txBody>
          <a:bodyPr wrap="square" rtlCol="0">
            <a:spAutoFit/>
          </a:bodyPr>
          <a:lstStyle/>
          <a:p>
            <a:pPr algn="ctr"/>
            <a:r>
              <a:rPr lang="fr-FR" sz="2400" b="1" dirty="0"/>
              <a:t>Pierre Bourdieu (je vous épargne Wikipédia)</a:t>
            </a:r>
          </a:p>
          <a:p>
            <a:endParaRPr lang="fr-FR" sz="2000" dirty="0"/>
          </a:p>
          <a:p>
            <a:pPr marL="342900" indent="-342900" algn="just">
              <a:buFont typeface="Wingdings" panose="05000000000000000000" pitchFamily="2" charset="2"/>
              <a:buChar char="§"/>
            </a:pPr>
            <a:r>
              <a:rPr lang="fr-FR" sz="2200" dirty="0"/>
              <a:t>1930-2002 sociologue (et philosophe) français , professeur au Collège de France</a:t>
            </a:r>
          </a:p>
          <a:p>
            <a:pPr marL="342900" indent="-342900" algn="just">
              <a:buFont typeface="Wingdings" panose="05000000000000000000" pitchFamily="2" charset="2"/>
              <a:buChar char="§"/>
            </a:pPr>
            <a:r>
              <a:rPr lang="fr-FR" sz="2200" dirty="0"/>
              <a:t>Sa sociologie est basée sur la pensée marxiste (dominants/dominés) et déterministe.</a:t>
            </a:r>
          </a:p>
          <a:p>
            <a:pPr marL="342900" indent="-342900" algn="just">
              <a:buFont typeface="Wingdings" panose="05000000000000000000" pitchFamily="2" charset="2"/>
              <a:buChar char="§"/>
            </a:pPr>
            <a:r>
              <a:rPr lang="fr-FR" sz="2200" dirty="0"/>
              <a:t>Différents champs l’ont intéressé: télévision, opinion publique, objectivité des chercheurs en sciences, domination masculine…</a:t>
            </a:r>
          </a:p>
          <a:p>
            <a:pPr algn="just">
              <a:spcBef>
                <a:spcPts val="600"/>
              </a:spcBef>
              <a:spcAft>
                <a:spcPts val="600"/>
              </a:spcAft>
            </a:pPr>
            <a:r>
              <a:rPr lang="fr-FR" sz="2200" b="1" u="sng" dirty="0"/>
              <a:t>Nous, nous pencherons sur celui de sa théorie déterministe sur la culture, les goûts et l’identité.</a:t>
            </a:r>
          </a:p>
          <a:p>
            <a:pPr marL="285750" indent="-285750" algn="just">
              <a:buFont typeface="Symbol"/>
              <a:buChar char="Þ"/>
            </a:pPr>
            <a:r>
              <a:rPr lang="fr-FR" sz="2200" dirty="0"/>
              <a:t>Il a été l’exception de sa propres loi sociale (fils de berger il aurait dû être berger).</a:t>
            </a:r>
          </a:p>
          <a:p>
            <a:pPr marL="285750" indent="-285750" algn="just">
              <a:buFont typeface="Symbol"/>
              <a:buChar char="Þ"/>
            </a:pPr>
            <a:r>
              <a:rPr lang="fr-FR" sz="2200" dirty="0"/>
              <a:t>Il utilise énormément les méthodes statistiques (sans ordinateur!)</a:t>
            </a:r>
          </a:p>
        </p:txBody>
      </p:sp>
      <p:sp>
        <p:nvSpPr>
          <p:cNvPr id="2" name="Rectangle 1"/>
          <p:cNvSpPr/>
          <p:nvPr/>
        </p:nvSpPr>
        <p:spPr>
          <a:xfrm>
            <a:off x="839416" y="3997307"/>
            <a:ext cx="6096000" cy="2585323"/>
          </a:xfrm>
          <a:prstGeom prst="rect">
            <a:avLst/>
          </a:prstGeom>
        </p:spPr>
        <p:txBody>
          <a:bodyPr>
            <a:spAutoFit/>
          </a:bodyPr>
          <a:lstStyle/>
          <a:p>
            <a:pPr>
              <a:spcBef>
                <a:spcPts val="600"/>
              </a:spcBef>
            </a:pPr>
            <a:r>
              <a:rPr lang="fr-FR" b="1" dirty="0"/>
              <a:t>Ouvrages sur lesquels je me base en particulier:</a:t>
            </a:r>
          </a:p>
          <a:p>
            <a:pPr marL="342900" indent="-342900" algn="just">
              <a:buFont typeface="Wingdings" panose="05000000000000000000" pitchFamily="2" charset="2"/>
              <a:buChar char="q"/>
            </a:pPr>
            <a:r>
              <a:rPr lang="fr-FR" dirty="0"/>
              <a:t>-Pierre Bourdieu, </a:t>
            </a:r>
            <a:r>
              <a:rPr lang="fr-FR" i="1" dirty="0"/>
              <a:t>La Distinction. Critique sociale du jugement</a:t>
            </a:r>
            <a:r>
              <a:rPr lang="fr-FR" dirty="0"/>
              <a:t>, Paris, Les Éditions de Minuit, 1979, 670 pages</a:t>
            </a:r>
          </a:p>
          <a:p>
            <a:pPr marL="342900" indent="-342900" algn="just">
              <a:buFont typeface="Wingdings" panose="05000000000000000000" pitchFamily="2" charset="2"/>
              <a:buChar char="q"/>
            </a:pPr>
            <a:r>
              <a:rPr lang="fr-FR" dirty="0"/>
              <a:t>-Pierre Bourdieu et Jean-Claude </a:t>
            </a:r>
            <a:r>
              <a:rPr lang="fr-FR" dirty="0" err="1"/>
              <a:t>Passeron</a:t>
            </a:r>
            <a:r>
              <a:rPr lang="fr-FR" dirty="0"/>
              <a:t>, </a:t>
            </a:r>
            <a:r>
              <a:rPr lang="fr-FR" i="1" dirty="0"/>
              <a:t>Les héritiers : les étudiants et la culture</a:t>
            </a:r>
            <a:r>
              <a:rPr lang="fr-FR" dirty="0"/>
              <a:t>, Paris, Les Éditions de Minuit, coll. « Grands documents » (no 18), 1964, 183 pages</a:t>
            </a:r>
          </a:p>
          <a:p>
            <a:pPr marL="342900" indent="-342900" algn="just">
              <a:buFont typeface="Wingdings" panose="05000000000000000000" pitchFamily="2" charset="2"/>
              <a:buChar char="q"/>
            </a:pPr>
            <a:r>
              <a:rPr lang="fr-FR" dirty="0"/>
              <a:t>-Pierre Bourdieu, </a:t>
            </a:r>
            <a:r>
              <a:rPr lang="fr-FR" i="1" dirty="0"/>
              <a:t>Ce que parler veut dire : l'économie des échanges linguistiques</a:t>
            </a:r>
            <a:r>
              <a:rPr lang="fr-FR" dirty="0"/>
              <a:t>, Paris, Fayard, 1982, 244 pages (ISBN 2213012164)</a:t>
            </a:r>
          </a:p>
        </p:txBody>
      </p:sp>
      <p:pic>
        <p:nvPicPr>
          <p:cNvPr id="3" name="Image 2"/>
          <p:cNvPicPr>
            <a:picLocks noChangeAspect="1"/>
          </p:cNvPicPr>
          <p:nvPr/>
        </p:nvPicPr>
        <p:blipFill rotWithShape="1">
          <a:blip r:embed="rId2"/>
          <a:srcRect l="20976" r="21339"/>
          <a:stretch/>
        </p:blipFill>
        <p:spPr>
          <a:xfrm>
            <a:off x="7464152" y="4437112"/>
            <a:ext cx="1167524" cy="2023981"/>
          </a:xfrm>
          <a:prstGeom prst="rect">
            <a:avLst/>
          </a:prstGeom>
        </p:spPr>
      </p:pic>
      <p:pic>
        <p:nvPicPr>
          <p:cNvPr id="5" name="Image 4"/>
          <p:cNvPicPr>
            <a:picLocks noChangeAspect="1"/>
          </p:cNvPicPr>
          <p:nvPr/>
        </p:nvPicPr>
        <p:blipFill rotWithShape="1">
          <a:blip r:embed="rId3"/>
          <a:srcRect l="28961" t="10650" b="3294"/>
          <a:stretch/>
        </p:blipFill>
        <p:spPr>
          <a:xfrm>
            <a:off x="8839191" y="4021390"/>
            <a:ext cx="1116674" cy="2232248"/>
          </a:xfrm>
          <a:prstGeom prst="rect">
            <a:avLst/>
          </a:prstGeom>
          <a:ln w="3175">
            <a:solidFill>
              <a:schemeClr val="tx1"/>
            </a:solidFill>
          </a:ln>
        </p:spPr>
      </p:pic>
      <p:pic>
        <p:nvPicPr>
          <p:cNvPr id="6" name="Image 5"/>
          <p:cNvPicPr>
            <a:picLocks noChangeAspect="1"/>
          </p:cNvPicPr>
          <p:nvPr/>
        </p:nvPicPr>
        <p:blipFill>
          <a:blip r:embed="rId4"/>
          <a:stretch>
            <a:fillRect/>
          </a:stretch>
        </p:blipFill>
        <p:spPr>
          <a:xfrm>
            <a:off x="10163380" y="4629305"/>
            <a:ext cx="1181528" cy="1881584"/>
          </a:xfrm>
          <a:prstGeom prst="rect">
            <a:avLst/>
          </a:prstGeom>
        </p:spPr>
      </p:pic>
    </p:spTree>
    <p:extLst>
      <p:ext uri="{BB962C8B-B14F-4D97-AF65-F5344CB8AC3E}">
        <p14:creationId xmlns:p14="http://schemas.microsoft.com/office/powerpoint/2010/main" val="247561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Tree>
    <p:extLst>
      <p:ext uri="{BB962C8B-B14F-4D97-AF65-F5344CB8AC3E}">
        <p14:creationId xmlns:p14="http://schemas.microsoft.com/office/powerpoint/2010/main" val="34452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707886"/>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p:txBody>
      </p:sp>
    </p:spTree>
    <p:extLst>
      <p:ext uri="{BB962C8B-B14F-4D97-AF65-F5344CB8AC3E}">
        <p14:creationId xmlns:p14="http://schemas.microsoft.com/office/powerpoint/2010/main" val="3023420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1015663"/>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p:txBody>
      </p:sp>
    </p:spTree>
    <p:extLst>
      <p:ext uri="{BB962C8B-B14F-4D97-AF65-F5344CB8AC3E}">
        <p14:creationId xmlns:p14="http://schemas.microsoft.com/office/powerpoint/2010/main" val="409330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1323439"/>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p:txBody>
      </p:sp>
    </p:spTree>
    <p:extLst>
      <p:ext uri="{BB962C8B-B14F-4D97-AF65-F5344CB8AC3E}">
        <p14:creationId xmlns:p14="http://schemas.microsoft.com/office/powerpoint/2010/main" val="38557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1631216"/>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a:p>
            <a:pPr marL="1714500" lvl="3" indent="-342900" algn="just">
              <a:buFont typeface="Courier New" panose="02070309020205020404" pitchFamily="49" charset="0"/>
              <a:buChar char="o"/>
            </a:pPr>
            <a:r>
              <a:rPr lang="fr-FR" sz="2000" dirty="0"/>
              <a:t>leurs manières d’être ou d’agir (habitus) </a:t>
            </a:r>
          </a:p>
        </p:txBody>
      </p:sp>
    </p:spTree>
    <p:extLst>
      <p:ext uri="{BB962C8B-B14F-4D97-AF65-F5344CB8AC3E}">
        <p14:creationId xmlns:p14="http://schemas.microsoft.com/office/powerpoint/2010/main" val="390131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1938992"/>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a:p>
            <a:pPr marL="1714500" lvl="3" indent="-342900" algn="just">
              <a:buFont typeface="Courier New" panose="02070309020205020404" pitchFamily="49" charset="0"/>
              <a:buChar char="o"/>
            </a:pPr>
            <a:r>
              <a:rPr lang="fr-FR" sz="2000" dirty="0"/>
              <a:t>leurs manières d’être ou d’agir (habitus) </a:t>
            </a:r>
          </a:p>
          <a:p>
            <a:pPr marL="2171700" lvl="4" indent="-342900" algn="just">
              <a:buFont typeface="Courier New" panose="02070309020205020404" pitchFamily="49" charset="0"/>
              <a:buChar char="o"/>
            </a:pPr>
            <a:r>
              <a:rPr lang="fr-FR" sz="2000" dirty="0"/>
              <a:t>leurs codes</a:t>
            </a:r>
          </a:p>
        </p:txBody>
      </p:sp>
    </p:spTree>
    <p:extLst>
      <p:ext uri="{BB962C8B-B14F-4D97-AF65-F5344CB8AC3E}">
        <p14:creationId xmlns:p14="http://schemas.microsoft.com/office/powerpoint/2010/main" val="191059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2246769"/>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a:p>
            <a:pPr marL="1714500" lvl="3" indent="-342900" algn="just">
              <a:buFont typeface="Courier New" panose="02070309020205020404" pitchFamily="49" charset="0"/>
              <a:buChar char="o"/>
            </a:pPr>
            <a:r>
              <a:rPr lang="fr-FR" sz="2000" dirty="0"/>
              <a:t>leurs manières d’être ou d’agir (habitus) </a:t>
            </a:r>
          </a:p>
          <a:p>
            <a:pPr marL="2171700" lvl="4" indent="-342900" algn="just">
              <a:buFont typeface="Courier New" panose="02070309020205020404" pitchFamily="49" charset="0"/>
              <a:buChar char="o"/>
            </a:pPr>
            <a:r>
              <a:rPr lang="fr-FR" sz="2000" dirty="0"/>
              <a:t>leurs codes</a:t>
            </a:r>
          </a:p>
          <a:p>
            <a:pPr marL="2628900" lvl="5" indent="-342900" algn="just">
              <a:buFont typeface="Courier New" panose="02070309020205020404" pitchFamily="49" charset="0"/>
              <a:buChar char="o"/>
            </a:pPr>
            <a:r>
              <a:rPr lang="fr-FR" sz="2000" dirty="0"/>
              <a:t>leurs normes</a:t>
            </a:r>
          </a:p>
        </p:txBody>
      </p:sp>
    </p:spTree>
    <p:extLst>
      <p:ext uri="{BB962C8B-B14F-4D97-AF65-F5344CB8AC3E}">
        <p14:creationId xmlns:p14="http://schemas.microsoft.com/office/powerpoint/2010/main" val="156458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2554545"/>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a:p>
            <a:pPr marL="1714500" lvl="3" indent="-342900" algn="just">
              <a:buFont typeface="Courier New" panose="02070309020205020404" pitchFamily="49" charset="0"/>
              <a:buChar char="o"/>
            </a:pPr>
            <a:r>
              <a:rPr lang="fr-FR" sz="2000" dirty="0"/>
              <a:t>leurs manières d’être ou d’agir (habitus) </a:t>
            </a:r>
          </a:p>
          <a:p>
            <a:pPr marL="2171700" lvl="4" indent="-342900" algn="just">
              <a:buFont typeface="Courier New" panose="02070309020205020404" pitchFamily="49" charset="0"/>
              <a:buChar char="o"/>
            </a:pPr>
            <a:r>
              <a:rPr lang="fr-FR" sz="2000" dirty="0"/>
              <a:t>leurs codes</a:t>
            </a:r>
          </a:p>
          <a:p>
            <a:pPr marL="2628900" lvl="5" indent="-342900" algn="just">
              <a:buFont typeface="Courier New" panose="02070309020205020404" pitchFamily="49" charset="0"/>
              <a:buChar char="o"/>
            </a:pPr>
            <a:r>
              <a:rPr lang="fr-FR" sz="2000" dirty="0"/>
              <a:t>leurs normes</a:t>
            </a:r>
          </a:p>
          <a:p>
            <a:pPr marL="3086100" lvl="6" indent="-342900" algn="just">
              <a:buFont typeface="Courier New" panose="02070309020205020404" pitchFamily="49" charset="0"/>
              <a:buChar char="o"/>
            </a:pPr>
            <a:r>
              <a:rPr lang="fr-FR" sz="2000" dirty="0"/>
              <a:t>leurs références</a:t>
            </a:r>
          </a:p>
        </p:txBody>
      </p:sp>
    </p:spTree>
    <p:extLst>
      <p:ext uri="{BB962C8B-B14F-4D97-AF65-F5344CB8AC3E}">
        <p14:creationId xmlns:p14="http://schemas.microsoft.com/office/powerpoint/2010/main" val="280473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2862322"/>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a:p>
            <a:pPr marL="1714500" lvl="3" indent="-342900" algn="just">
              <a:buFont typeface="Courier New" panose="02070309020205020404" pitchFamily="49" charset="0"/>
              <a:buChar char="o"/>
            </a:pPr>
            <a:r>
              <a:rPr lang="fr-FR" sz="2000" dirty="0"/>
              <a:t>leurs manières d’être ou d’agir (habitus) </a:t>
            </a:r>
          </a:p>
          <a:p>
            <a:pPr marL="2171700" lvl="4" indent="-342900" algn="just">
              <a:buFont typeface="Courier New" panose="02070309020205020404" pitchFamily="49" charset="0"/>
              <a:buChar char="o"/>
            </a:pPr>
            <a:r>
              <a:rPr lang="fr-FR" sz="2000" dirty="0"/>
              <a:t>leurs codes</a:t>
            </a:r>
          </a:p>
          <a:p>
            <a:pPr marL="2628900" lvl="5" indent="-342900" algn="just">
              <a:buFont typeface="Courier New" panose="02070309020205020404" pitchFamily="49" charset="0"/>
              <a:buChar char="o"/>
            </a:pPr>
            <a:r>
              <a:rPr lang="fr-FR" sz="2000" dirty="0"/>
              <a:t>leurs normes</a:t>
            </a:r>
          </a:p>
          <a:p>
            <a:pPr marL="3086100" lvl="6" indent="-342900" algn="just">
              <a:buFont typeface="Courier New" panose="02070309020205020404" pitchFamily="49" charset="0"/>
              <a:buChar char="o"/>
            </a:pPr>
            <a:r>
              <a:rPr lang="fr-FR" sz="2000" dirty="0"/>
              <a:t>leurs références</a:t>
            </a:r>
          </a:p>
          <a:p>
            <a:pPr marL="3543300" lvl="7" indent="-342900" algn="just">
              <a:buFont typeface="Courier New" panose="02070309020205020404" pitchFamily="49" charset="0"/>
              <a:buChar char="o"/>
            </a:pPr>
            <a:r>
              <a:rPr lang="fr-FR" sz="2000" dirty="0"/>
              <a:t>leur histoire</a:t>
            </a:r>
          </a:p>
        </p:txBody>
      </p:sp>
    </p:spTree>
    <p:extLst>
      <p:ext uri="{BB962C8B-B14F-4D97-AF65-F5344CB8AC3E}">
        <p14:creationId xmlns:p14="http://schemas.microsoft.com/office/powerpoint/2010/main" val="30488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1846659"/>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a:spcAft>
                <a:spcPts val="1200"/>
              </a:spcAft>
            </a:pPr>
            <a:endParaRPr lang="fr-FR" sz="2200" dirty="0">
              <a:solidFill>
                <a:schemeClr val="bg1">
                  <a:lumMod val="75000"/>
                </a:schemeClr>
              </a:solidFill>
            </a:endParaRPr>
          </a:p>
        </p:txBody>
      </p:sp>
    </p:spTree>
    <p:extLst>
      <p:ext uri="{BB962C8B-B14F-4D97-AF65-F5344CB8AC3E}">
        <p14:creationId xmlns:p14="http://schemas.microsoft.com/office/powerpoint/2010/main" val="15408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3170099"/>
          </a:xfrm>
          <a:prstGeom prst="rect">
            <a:avLst/>
          </a:prstGeom>
          <a:noFill/>
        </p:spPr>
        <p:txBody>
          <a:bodyPr wrap="square" rtlCol="0">
            <a:spAutoFit/>
          </a:bodyPr>
          <a:lstStyle/>
          <a:p>
            <a:pPr algn="just"/>
            <a:r>
              <a:rPr lang="fr-FR" sz="2000" dirty="0"/>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t>leur identité</a:t>
            </a:r>
          </a:p>
          <a:p>
            <a:pPr marL="1257300" lvl="2" indent="-342900" algn="just">
              <a:buFont typeface="Courier New" panose="02070309020205020404" pitchFamily="49" charset="0"/>
              <a:buChar char="o"/>
            </a:pPr>
            <a:r>
              <a:rPr lang="fr-FR" sz="2000" dirty="0"/>
              <a:t>leurs goûts</a:t>
            </a:r>
          </a:p>
          <a:p>
            <a:pPr marL="1714500" lvl="3" indent="-342900" algn="just">
              <a:buFont typeface="Courier New" panose="02070309020205020404" pitchFamily="49" charset="0"/>
              <a:buChar char="o"/>
            </a:pPr>
            <a:r>
              <a:rPr lang="fr-FR" sz="2000" dirty="0"/>
              <a:t>leurs manières d’être ou d’agir (habitus) </a:t>
            </a:r>
          </a:p>
          <a:p>
            <a:pPr marL="2171700" lvl="4" indent="-342900" algn="just">
              <a:buFont typeface="Courier New" panose="02070309020205020404" pitchFamily="49" charset="0"/>
              <a:buChar char="o"/>
            </a:pPr>
            <a:r>
              <a:rPr lang="fr-FR" sz="2000" dirty="0"/>
              <a:t>leurs codes</a:t>
            </a:r>
          </a:p>
          <a:p>
            <a:pPr marL="2628900" lvl="5" indent="-342900" algn="just">
              <a:buFont typeface="Courier New" panose="02070309020205020404" pitchFamily="49" charset="0"/>
              <a:buChar char="o"/>
            </a:pPr>
            <a:r>
              <a:rPr lang="fr-FR" sz="2000" dirty="0"/>
              <a:t>leurs normes</a:t>
            </a:r>
          </a:p>
          <a:p>
            <a:pPr marL="3086100" lvl="6" indent="-342900" algn="just">
              <a:buFont typeface="Courier New" panose="02070309020205020404" pitchFamily="49" charset="0"/>
              <a:buChar char="o"/>
            </a:pPr>
            <a:r>
              <a:rPr lang="fr-FR" sz="2000" dirty="0"/>
              <a:t>leurs références</a:t>
            </a:r>
          </a:p>
          <a:p>
            <a:pPr marL="3543300" lvl="7" indent="-342900" algn="just">
              <a:buFont typeface="Courier New" panose="02070309020205020404" pitchFamily="49" charset="0"/>
              <a:buChar char="o"/>
            </a:pPr>
            <a:r>
              <a:rPr lang="fr-FR" sz="2000" dirty="0"/>
              <a:t>leur histoire</a:t>
            </a:r>
          </a:p>
          <a:p>
            <a:pPr marL="4000500" lvl="8" indent="-342900" algn="just">
              <a:buFont typeface="Courier New" panose="02070309020205020404" pitchFamily="49" charset="0"/>
              <a:buChar char="o"/>
            </a:pPr>
            <a:r>
              <a:rPr lang="fr-FR" sz="2000" dirty="0"/>
              <a:t>leurs déviances </a:t>
            </a:r>
          </a:p>
        </p:txBody>
      </p:sp>
    </p:spTree>
    <p:extLst>
      <p:ext uri="{BB962C8B-B14F-4D97-AF65-F5344CB8AC3E}">
        <p14:creationId xmlns:p14="http://schemas.microsoft.com/office/powerpoint/2010/main" val="21264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3785652"/>
          </a:xfrm>
          <a:prstGeom prst="rect">
            <a:avLst/>
          </a:prstGeom>
          <a:noFill/>
        </p:spPr>
        <p:txBody>
          <a:bodyPr wrap="square" rtlCol="0">
            <a:spAutoFit/>
          </a:bodyPr>
          <a:lstStyle/>
          <a:p>
            <a:pPr algn="just"/>
            <a:r>
              <a:rPr lang="fr-FR" sz="2000" dirty="0">
                <a:solidFill>
                  <a:schemeClr val="bg1">
                    <a:lumMod val="65000"/>
                  </a:schemeClr>
                </a:solidFill>
              </a:rPr>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solidFill>
                  <a:schemeClr val="bg1">
                    <a:lumMod val="65000"/>
                  </a:schemeClr>
                </a:solidFill>
              </a:rPr>
              <a:t>leur identité</a:t>
            </a:r>
          </a:p>
          <a:p>
            <a:pPr marL="1257300" lvl="2" indent="-342900" algn="just">
              <a:buFont typeface="Courier New" panose="02070309020205020404" pitchFamily="49" charset="0"/>
              <a:buChar char="o"/>
            </a:pPr>
            <a:r>
              <a:rPr lang="fr-FR" sz="2000" dirty="0">
                <a:solidFill>
                  <a:schemeClr val="bg1">
                    <a:lumMod val="65000"/>
                  </a:schemeClr>
                </a:solidFill>
              </a:rPr>
              <a:t>leurs goûts</a:t>
            </a:r>
          </a:p>
          <a:p>
            <a:pPr marL="1714500" lvl="3" indent="-342900" algn="just">
              <a:buFont typeface="Courier New" panose="02070309020205020404" pitchFamily="49" charset="0"/>
              <a:buChar char="o"/>
            </a:pPr>
            <a:r>
              <a:rPr lang="fr-FR" sz="2000" dirty="0">
                <a:solidFill>
                  <a:schemeClr val="bg1">
                    <a:lumMod val="65000"/>
                  </a:schemeClr>
                </a:solidFill>
              </a:rPr>
              <a:t>leurs manières d’être ou d’agir (habitus) </a:t>
            </a:r>
          </a:p>
          <a:p>
            <a:pPr marL="2171700" lvl="4" indent="-342900" algn="just">
              <a:buFont typeface="Courier New" panose="02070309020205020404" pitchFamily="49" charset="0"/>
              <a:buChar char="o"/>
            </a:pPr>
            <a:r>
              <a:rPr lang="fr-FR" sz="2000" dirty="0">
                <a:solidFill>
                  <a:schemeClr val="bg1">
                    <a:lumMod val="65000"/>
                  </a:schemeClr>
                </a:solidFill>
              </a:rPr>
              <a:t>leurs codes</a:t>
            </a:r>
          </a:p>
          <a:p>
            <a:pPr marL="2628900" lvl="5" indent="-342900" algn="just">
              <a:buFont typeface="Courier New" panose="02070309020205020404" pitchFamily="49" charset="0"/>
              <a:buChar char="o"/>
            </a:pPr>
            <a:r>
              <a:rPr lang="fr-FR" sz="2000" dirty="0">
                <a:solidFill>
                  <a:schemeClr val="bg1">
                    <a:lumMod val="65000"/>
                  </a:schemeClr>
                </a:solidFill>
              </a:rPr>
              <a:t>leurs normes</a:t>
            </a:r>
          </a:p>
          <a:p>
            <a:pPr marL="3086100" lvl="6" indent="-342900" algn="just">
              <a:buFont typeface="Courier New" panose="02070309020205020404" pitchFamily="49" charset="0"/>
              <a:buChar char="o"/>
            </a:pPr>
            <a:r>
              <a:rPr lang="fr-FR" sz="2000" dirty="0">
                <a:solidFill>
                  <a:schemeClr val="bg1">
                    <a:lumMod val="65000"/>
                  </a:schemeClr>
                </a:solidFill>
              </a:rPr>
              <a:t>leurs références</a:t>
            </a:r>
          </a:p>
          <a:p>
            <a:pPr marL="3543300" lvl="7" indent="-342900" algn="just">
              <a:buFont typeface="Courier New" panose="02070309020205020404" pitchFamily="49" charset="0"/>
              <a:buChar char="o"/>
            </a:pPr>
            <a:r>
              <a:rPr lang="fr-FR" sz="2000" dirty="0">
                <a:solidFill>
                  <a:schemeClr val="bg1">
                    <a:lumMod val="65000"/>
                  </a:schemeClr>
                </a:solidFill>
              </a:rPr>
              <a:t>leur histoire</a:t>
            </a:r>
          </a:p>
          <a:p>
            <a:pPr marL="4000500" lvl="8" indent="-342900" algn="just">
              <a:buFont typeface="Courier New" panose="02070309020205020404" pitchFamily="49" charset="0"/>
              <a:buChar char="o"/>
            </a:pPr>
            <a:r>
              <a:rPr lang="fr-FR" sz="2000" dirty="0">
                <a:solidFill>
                  <a:schemeClr val="bg1">
                    <a:lumMod val="65000"/>
                  </a:schemeClr>
                </a:solidFill>
              </a:rPr>
              <a:t>leurs déviances </a:t>
            </a:r>
          </a:p>
          <a:p>
            <a:pPr algn="just"/>
            <a:r>
              <a:rPr lang="fr-FR" sz="2000" b="1" dirty="0"/>
              <a:t>Quatre </a:t>
            </a:r>
            <a:r>
              <a:rPr lang="fr-FR" sz="2000" dirty="0"/>
              <a:t>capitaux définissent une position sur l’échiquier social en fixant les catégories socio professionnelles/classes sociales:</a:t>
            </a:r>
          </a:p>
        </p:txBody>
      </p:sp>
    </p:spTree>
    <p:extLst>
      <p:ext uri="{BB962C8B-B14F-4D97-AF65-F5344CB8AC3E}">
        <p14:creationId xmlns:p14="http://schemas.microsoft.com/office/powerpoint/2010/main" val="428454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4093428"/>
          </a:xfrm>
          <a:prstGeom prst="rect">
            <a:avLst/>
          </a:prstGeom>
          <a:noFill/>
        </p:spPr>
        <p:txBody>
          <a:bodyPr wrap="square" rtlCol="0">
            <a:spAutoFit/>
          </a:bodyPr>
          <a:lstStyle/>
          <a:p>
            <a:pPr algn="just"/>
            <a:r>
              <a:rPr lang="fr-FR" sz="2000" dirty="0">
                <a:solidFill>
                  <a:schemeClr val="bg1">
                    <a:lumMod val="65000"/>
                  </a:schemeClr>
                </a:solidFill>
              </a:rPr>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solidFill>
                  <a:schemeClr val="bg1">
                    <a:lumMod val="65000"/>
                  </a:schemeClr>
                </a:solidFill>
              </a:rPr>
              <a:t>leur identité</a:t>
            </a:r>
          </a:p>
          <a:p>
            <a:pPr marL="1257300" lvl="2" indent="-342900" algn="just">
              <a:buFont typeface="Courier New" panose="02070309020205020404" pitchFamily="49" charset="0"/>
              <a:buChar char="o"/>
            </a:pPr>
            <a:r>
              <a:rPr lang="fr-FR" sz="2000" dirty="0">
                <a:solidFill>
                  <a:schemeClr val="bg1">
                    <a:lumMod val="65000"/>
                  </a:schemeClr>
                </a:solidFill>
              </a:rPr>
              <a:t>leurs goûts</a:t>
            </a:r>
          </a:p>
          <a:p>
            <a:pPr marL="1714500" lvl="3" indent="-342900" algn="just">
              <a:buFont typeface="Courier New" panose="02070309020205020404" pitchFamily="49" charset="0"/>
              <a:buChar char="o"/>
            </a:pPr>
            <a:r>
              <a:rPr lang="fr-FR" sz="2000" dirty="0">
                <a:solidFill>
                  <a:schemeClr val="bg1">
                    <a:lumMod val="65000"/>
                  </a:schemeClr>
                </a:solidFill>
              </a:rPr>
              <a:t>leurs manières d’être ou d’agir (habitus) </a:t>
            </a:r>
          </a:p>
          <a:p>
            <a:pPr marL="2171700" lvl="4" indent="-342900" algn="just">
              <a:buFont typeface="Courier New" panose="02070309020205020404" pitchFamily="49" charset="0"/>
              <a:buChar char="o"/>
            </a:pPr>
            <a:r>
              <a:rPr lang="fr-FR" sz="2000" dirty="0">
                <a:solidFill>
                  <a:schemeClr val="bg1">
                    <a:lumMod val="65000"/>
                  </a:schemeClr>
                </a:solidFill>
              </a:rPr>
              <a:t>leurs codes</a:t>
            </a:r>
          </a:p>
          <a:p>
            <a:pPr marL="2628900" lvl="5" indent="-342900" algn="just">
              <a:buFont typeface="Courier New" panose="02070309020205020404" pitchFamily="49" charset="0"/>
              <a:buChar char="o"/>
            </a:pPr>
            <a:r>
              <a:rPr lang="fr-FR" sz="2000" dirty="0">
                <a:solidFill>
                  <a:schemeClr val="bg1">
                    <a:lumMod val="65000"/>
                  </a:schemeClr>
                </a:solidFill>
              </a:rPr>
              <a:t>leurs normes</a:t>
            </a:r>
          </a:p>
          <a:p>
            <a:pPr marL="3086100" lvl="6" indent="-342900" algn="just">
              <a:buFont typeface="Courier New" panose="02070309020205020404" pitchFamily="49" charset="0"/>
              <a:buChar char="o"/>
            </a:pPr>
            <a:r>
              <a:rPr lang="fr-FR" sz="2000" dirty="0">
                <a:solidFill>
                  <a:schemeClr val="bg1">
                    <a:lumMod val="65000"/>
                  </a:schemeClr>
                </a:solidFill>
              </a:rPr>
              <a:t>leurs références</a:t>
            </a:r>
          </a:p>
          <a:p>
            <a:pPr marL="3543300" lvl="7" indent="-342900" algn="just">
              <a:buFont typeface="Courier New" panose="02070309020205020404" pitchFamily="49" charset="0"/>
              <a:buChar char="o"/>
            </a:pPr>
            <a:r>
              <a:rPr lang="fr-FR" sz="2000" dirty="0">
                <a:solidFill>
                  <a:schemeClr val="bg1">
                    <a:lumMod val="65000"/>
                  </a:schemeClr>
                </a:solidFill>
              </a:rPr>
              <a:t>leur histoire</a:t>
            </a:r>
          </a:p>
          <a:p>
            <a:pPr marL="4000500" lvl="8" indent="-342900" algn="just">
              <a:buFont typeface="Courier New" panose="02070309020205020404" pitchFamily="49" charset="0"/>
              <a:buChar char="o"/>
            </a:pPr>
            <a:r>
              <a:rPr lang="fr-FR" sz="2000" dirty="0">
                <a:solidFill>
                  <a:schemeClr val="bg1">
                    <a:lumMod val="65000"/>
                  </a:schemeClr>
                </a:solidFill>
              </a:rPr>
              <a:t>leurs déviances </a:t>
            </a:r>
          </a:p>
          <a:p>
            <a:pPr algn="just"/>
            <a:r>
              <a:rPr lang="fr-FR" sz="2000" b="1" dirty="0"/>
              <a:t>Quatre </a:t>
            </a:r>
            <a:r>
              <a:rPr lang="fr-FR" sz="2000" dirty="0"/>
              <a:t>capitaux définissent une position sur l’échiquier social en fixant les catégories socio professionnelles/classes sociales:</a:t>
            </a:r>
          </a:p>
          <a:p>
            <a:pPr marL="800100" lvl="1" indent="-342900">
              <a:buFont typeface="Wingdings" panose="05000000000000000000" pitchFamily="2" charset="2"/>
              <a:buChar char="Ø"/>
            </a:pPr>
            <a:r>
              <a:rPr lang="fr-FR" sz="2000" dirty="0"/>
              <a:t>le capital </a:t>
            </a:r>
            <a:r>
              <a:rPr lang="fr-FR" sz="2000" b="1" dirty="0"/>
              <a:t>culturel</a:t>
            </a:r>
            <a:r>
              <a:rPr lang="fr-FR" sz="2000" dirty="0"/>
              <a:t>: ce que l’on connait et sait.</a:t>
            </a:r>
          </a:p>
        </p:txBody>
      </p:sp>
    </p:spTree>
    <p:extLst>
      <p:ext uri="{BB962C8B-B14F-4D97-AF65-F5344CB8AC3E}">
        <p14:creationId xmlns:p14="http://schemas.microsoft.com/office/powerpoint/2010/main" val="101758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4401205"/>
          </a:xfrm>
          <a:prstGeom prst="rect">
            <a:avLst/>
          </a:prstGeom>
          <a:noFill/>
        </p:spPr>
        <p:txBody>
          <a:bodyPr wrap="square" rtlCol="0">
            <a:spAutoFit/>
          </a:bodyPr>
          <a:lstStyle/>
          <a:p>
            <a:pPr algn="just"/>
            <a:r>
              <a:rPr lang="fr-FR" sz="2000" dirty="0">
                <a:solidFill>
                  <a:schemeClr val="bg1">
                    <a:lumMod val="65000"/>
                  </a:schemeClr>
                </a:solidFill>
              </a:rPr>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solidFill>
                  <a:schemeClr val="bg1">
                    <a:lumMod val="65000"/>
                  </a:schemeClr>
                </a:solidFill>
              </a:rPr>
              <a:t>leur identité</a:t>
            </a:r>
          </a:p>
          <a:p>
            <a:pPr marL="1257300" lvl="2" indent="-342900" algn="just">
              <a:buFont typeface="Courier New" panose="02070309020205020404" pitchFamily="49" charset="0"/>
              <a:buChar char="o"/>
            </a:pPr>
            <a:r>
              <a:rPr lang="fr-FR" sz="2000" dirty="0">
                <a:solidFill>
                  <a:schemeClr val="bg1">
                    <a:lumMod val="65000"/>
                  </a:schemeClr>
                </a:solidFill>
              </a:rPr>
              <a:t>leurs goûts</a:t>
            </a:r>
          </a:p>
          <a:p>
            <a:pPr marL="1714500" lvl="3" indent="-342900" algn="just">
              <a:buFont typeface="Courier New" panose="02070309020205020404" pitchFamily="49" charset="0"/>
              <a:buChar char="o"/>
            </a:pPr>
            <a:r>
              <a:rPr lang="fr-FR" sz="2000" dirty="0">
                <a:solidFill>
                  <a:schemeClr val="bg1">
                    <a:lumMod val="65000"/>
                  </a:schemeClr>
                </a:solidFill>
              </a:rPr>
              <a:t>leurs manières d’être ou d’agir (habitus) </a:t>
            </a:r>
          </a:p>
          <a:p>
            <a:pPr marL="2171700" lvl="4" indent="-342900" algn="just">
              <a:buFont typeface="Courier New" panose="02070309020205020404" pitchFamily="49" charset="0"/>
              <a:buChar char="o"/>
            </a:pPr>
            <a:r>
              <a:rPr lang="fr-FR" sz="2000" dirty="0">
                <a:solidFill>
                  <a:schemeClr val="bg1">
                    <a:lumMod val="65000"/>
                  </a:schemeClr>
                </a:solidFill>
              </a:rPr>
              <a:t>leurs codes</a:t>
            </a:r>
          </a:p>
          <a:p>
            <a:pPr marL="2628900" lvl="5" indent="-342900" algn="just">
              <a:buFont typeface="Courier New" panose="02070309020205020404" pitchFamily="49" charset="0"/>
              <a:buChar char="o"/>
            </a:pPr>
            <a:r>
              <a:rPr lang="fr-FR" sz="2000" dirty="0">
                <a:solidFill>
                  <a:schemeClr val="bg1">
                    <a:lumMod val="65000"/>
                  </a:schemeClr>
                </a:solidFill>
              </a:rPr>
              <a:t>leurs normes</a:t>
            </a:r>
          </a:p>
          <a:p>
            <a:pPr marL="3086100" lvl="6" indent="-342900" algn="just">
              <a:buFont typeface="Courier New" panose="02070309020205020404" pitchFamily="49" charset="0"/>
              <a:buChar char="o"/>
            </a:pPr>
            <a:r>
              <a:rPr lang="fr-FR" sz="2000" dirty="0">
                <a:solidFill>
                  <a:schemeClr val="bg1">
                    <a:lumMod val="65000"/>
                  </a:schemeClr>
                </a:solidFill>
              </a:rPr>
              <a:t>leurs références</a:t>
            </a:r>
          </a:p>
          <a:p>
            <a:pPr marL="3543300" lvl="7" indent="-342900" algn="just">
              <a:buFont typeface="Courier New" panose="02070309020205020404" pitchFamily="49" charset="0"/>
              <a:buChar char="o"/>
            </a:pPr>
            <a:r>
              <a:rPr lang="fr-FR" sz="2000" dirty="0">
                <a:solidFill>
                  <a:schemeClr val="bg1">
                    <a:lumMod val="65000"/>
                  </a:schemeClr>
                </a:solidFill>
              </a:rPr>
              <a:t>leur histoire</a:t>
            </a:r>
          </a:p>
          <a:p>
            <a:pPr marL="4000500" lvl="8" indent="-342900" algn="just">
              <a:buFont typeface="Courier New" panose="02070309020205020404" pitchFamily="49" charset="0"/>
              <a:buChar char="o"/>
            </a:pPr>
            <a:r>
              <a:rPr lang="fr-FR" sz="2000" dirty="0">
                <a:solidFill>
                  <a:schemeClr val="bg1">
                    <a:lumMod val="65000"/>
                  </a:schemeClr>
                </a:solidFill>
              </a:rPr>
              <a:t>leurs déviances </a:t>
            </a:r>
          </a:p>
          <a:p>
            <a:pPr algn="just"/>
            <a:r>
              <a:rPr lang="fr-FR" sz="2000" b="1" dirty="0"/>
              <a:t>Quatre </a:t>
            </a:r>
            <a:r>
              <a:rPr lang="fr-FR" sz="2000" dirty="0"/>
              <a:t>capitaux définissent une position sur l’échiquier social en fixant les catégories socio professionnelles/classes sociales:</a:t>
            </a:r>
          </a:p>
          <a:p>
            <a:pPr marL="800100" lvl="1" indent="-342900">
              <a:buFont typeface="Wingdings" panose="05000000000000000000" pitchFamily="2" charset="2"/>
              <a:buChar char="Ø"/>
            </a:pPr>
            <a:r>
              <a:rPr lang="fr-FR" sz="2000" dirty="0"/>
              <a:t>le capital </a:t>
            </a:r>
            <a:r>
              <a:rPr lang="fr-FR" sz="2000" b="1" dirty="0"/>
              <a:t>culturel</a:t>
            </a:r>
            <a:r>
              <a:rPr lang="fr-FR" sz="2000" dirty="0"/>
              <a:t>: ce que l’on connait et sait.</a:t>
            </a:r>
          </a:p>
          <a:p>
            <a:pPr marL="800100" lvl="1" indent="-342900">
              <a:buFont typeface="Wingdings" panose="05000000000000000000" pitchFamily="2" charset="2"/>
              <a:buChar char="Ø"/>
            </a:pPr>
            <a:r>
              <a:rPr lang="fr-FR" sz="2000" dirty="0"/>
              <a:t>le capital </a:t>
            </a:r>
            <a:r>
              <a:rPr lang="fr-FR" sz="2000" b="1" dirty="0"/>
              <a:t>économique</a:t>
            </a:r>
            <a:r>
              <a:rPr lang="fr-FR" sz="2000" dirty="0"/>
              <a:t>: ce que l’on possède en biens matériels ou financiers</a:t>
            </a:r>
          </a:p>
        </p:txBody>
      </p:sp>
    </p:spTree>
    <p:extLst>
      <p:ext uri="{BB962C8B-B14F-4D97-AF65-F5344CB8AC3E}">
        <p14:creationId xmlns:p14="http://schemas.microsoft.com/office/powerpoint/2010/main" val="340326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4708981"/>
          </a:xfrm>
          <a:prstGeom prst="rect">
            <a:avLst/>
          </a:prstGeom>
          <a:noFill/>
        </p:spPr>
        <p:txBody>
          <a:bodyPr wrap="square" rtlCol="0">
            <a:spAutoFit/>
          </a:bodyPr>
          <a:lstStyle/>
          <a:p>
            <a:pPr algn="just"/>
            <a:r>
              <a:rPr lang="fr-FR" sz="2000" dirty="0">
                <a:solidFill>
                  <a:schemeClr val="bg1">
                    <a:lumMod val="65000"/>
                  </a:schemeClr>
                </a:solidFill>
              </a:rPr>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solidFill>
                  <a:schemeClr val="bg1">
                    <a:lumMod val="65000"/>
                  </a:schemeClr>
                </a:solidFill>
              </a:rPr>
              <a:t>leur identité</a:t>
            </a:r>
          </a:p>
          <a:p>
            <a:pPr marL="1257300" lvl="2" indent="-342900" algn="just">
              <a:buFont typeface="Courier New" panose="02070309020205020404" pitchFamily="49" charset="0"/>
              <a:buChar char="o"/>
            </a:pPr>
            <a:r>
              <a:rPr lang="fr-FR" sz="2000" dirty="0">
                <a:solidFill>
                  <a:schemeClr val="bg1">
                    <a:lumMod val="65000"/>
                  </a:schemeClr>
                </a:solidFill>
              </a:rPr>
              <a:t>leurs goûts</a:t>
            </a:r>
          </a:p>
          <a:p>
            <a:pPr marL="1714500" lvl="3" indent="-342900" algn="just">
              <a:buFont typeface="Courier New" panose="02070309020205020404" pitchFamily="49" charset="0"/>
              <a:buChar char="o"/>
            </a:pPr>
            <a:r>
              <a:rPr lang="fr-FR" sz="2000" dirty="0">
                <a:solidFill>
                  <a:schemeClr val="bg1">
                    <a:lumMod val="65000"/>
                  </a:schemeClr>
                </a:solidFill>
              </a:rPr>
              <a:t>leurs manières d’être ou d’agir (habitus) </a:t>
            </a:r>
          </a:p>
          <a:p>
            <a:pPr marL="2171700" lvl="4" indent="-342900" algn="just">
              <a:buFont typeface="Courier New" panose="02070309020205020404" pitchFamily="49" charset="0"/>
              <a:buChar char="o"/>
            </a:pPr>
            <a:r>
              <a:rPr lang="fr-FR" sz="2000" dirty="0">
                <a:solidFill>
                  <a:schemeClr val="bg1">
                    <a:lumMod val="65000"/>
                  </a:schemeClr>
                </a:solidFill>
              </a:rPr>
              <a:t>leurs codes</a:t>
            </a:r>
          </a:p>
          <a:p>
            <a:pPr marL="2628900" lvl="5" indent="-342900" algn="just">
              <a:buFont typeface="Courier New" panose="02070309020205020404" pitchFamily="49" charset="0"/>
              <a:buChar char="o"/>
            </a:pPr>
            <a:r>
              <a:rPr lang="fr-FR" sz="2000" dirty="0">
                <a:solidFill>
                  <a:schemeClr val="bg1">
                    <a:lumMod val="65000"/>
                  </a:schemeClr>
                </a:solidFill>
              </a:rPr>
              <a:t>leurs normes</a:t>
            </a:r>
          </a:p>
          <a:p>
            <a:pPr marL="3086100" lvl="6" indent="-342900" algn="just">
              <a:buFont typeface="Courier New" panose="02070309020205020404" pitchFamily="49" charset="0"/>
              <a:buChar char="o"/>
            </a:pPr>
            <a:r>
              <a:rPr lang="fr-FR" sz="2000" dirty="0">
                <a:solidFill>
                  <a:schemeClr val="bg1">
                    <a:lumMod val="65000"/>
                  </a:schemeClr>
                </a:solidFill>
              </a:rPr>
              <a:t>leurs références</a:t>
            </a:r>
          </a:p>
          <a:p>
            <a:pPr marL="3543300" lvl="7" indent="-342900" algn="just">
              <a:buFont typeface="Courier New" panose="02070309020205020404" pitchFamily="49" charset="0"/>
              <a:buChar char="o"/>
            </a:pPr>
            <a:r>
              <a:rPr lang="fr-FR" sz="2000" dirty="0">
                <a:solidFill>
                  <a:schemeClr val="bg1">
                    <a:lumMod val="65000"/>
                  </a:schemeClr>
                </a:solidFill>
              </a:rPr>
              <a:t>leur histoire</a:t>
            </a:r>
          </a:p>
          <a:p>
            <a:pPr marL="4000500" lvl="8" indent="-342900" algn="just">
              <a:buFont typeface="Courier New" panose="02070309020205020404" pitchFamily="49" charset="0"/>
              <a:buChar char="o"/>
            </a:pPr>
            <a:r>
              <a:rPr lang="fr-FR" sz="2000" dirty="0">
                <a:solidFill>
                  <a:schemeClr val="bg1">
                    <a:lumMod val="65000"/>
                  </a:schemeClr>
                </a:solidFill>
              </a:rPr>
              <a:t>leurs déviances </a:t>
            </a:r>
          </a:p>
          <a:p>
            <a:pPr algn="just"/>
            <a:r>
              <a:rPr lang="fr-FR" sz="2000" b="1" dirty="0"/>
              <a:t>Quatre </a:t>
            </a:r>
            <a:r>
              <a:rPr lang="fr-FR" sz="2000" dirty="0"/>
              <a:t>capitaux définissent une position sur l’échiquier social en fixant les catégories socio professionnelles/classes sociales:</a:t>
            </a:r>
          </a:p>
          <a:p>
            <a:pPr marL="800100" lvl="1" indent="-342900">
              <a:buFont typeface="Wingdings" panose="05000000000000000000" pitchFamily="2" charset="2"/>
              <a:buChar char="Ø"/>
            </a:pPr>
            <a:r>
              <a:rPr lang="fr-FR" sz="2000" dirty="0"/>
              <a:t>le capital </a:t>
            </a:r>
            <a:r>
              <a:rPr lang="fr-FR" sz="2000" b="1" dirty="0"/>
              <a:t>culturel</a:t>
            </a:r>
            <a:r>
              <a:rPr lang="fr-FR" sz="2000" dirty="0"/>
              <a:t>: ce que l’on connait et sait.</a:t>
            </a:r>
          </a:p>
          <a:p>
            <a:pPr marL="800100" lvl="1" indent="-342900">
              <a:buFont typeface="Wingdings" panose="05000000000000000000" pitchFamily="2" charset="2"/>
              <a:buChar char="Ø"/>
            </a:pPr>
            <a:r>
              <a:rPr lang="fr-FR" sz="2000" dirty="0"/>
              <a:t>le capital </a:t>
            </a:r>
            <a:r>
              <a:rPr lang="fr-FR" sz="2000" b="1" dirty="0"/>
              <a:t>économique</a:t>
            </a:r>
            <a:r>
              <a:rPr lang="fr-FR" sz="2000" dirty="0"/>
              <a:t>: ce que l’on possède en biens matériels ou financiers</a:t>
            </a:r>
          </a:p>
          <a:p>
            <a:pPr marL="800100" lvl="1" indent="-342900">
              <a:buFont typeface="Wingdings" panose="05000000000000000000" pitchFamily="2" charset="2"/>
              <a:buChar char="Ø"/>
            </a:pPr>
            <a:r>
              <a:rPr lang="fr-FR" sz="2000" dirty="0"/>
              <a:t>le capital </a:t>
            </a:r>
            <a:r>
              <a:rPr lang="fr-FR" sz="2000" b="1" dirty="0"/>
              <a:t>social</a:t>
            </a:r>
            <a:r>
              <a:rPr lang="fr-FR" sz="2000" dirty="0"/>
              <a:t>: le réseau que l’on a, les gens que l’on connait</a:t>
            </a:r>
          </a:p>
        </p:txBody>
      </p:sp>
    </p:spTree>
    <p:extLst>
      <p:ext uri="{BB962C8B-B14F-4D97-AF65-F5344CB8AC3E}">
        <p14:creationId xmlns:p14="http://schemas.microsoft.com/office/powerpoint/2010/main" val="4489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76672"/>
            <a:ext cx="12192000" cy="461665"/>
          </a:xfrm>
          <a:prstGeom prst="rect">
            <a:avLst/>
          </a:prstGeom>
          <a:noFill/>
        </p:spPr>
        <p:txBody>
          <a:bodyPr wrap="square" rtlCol="0">
            <a:spAutoFit/>
          </a:bodyPr>
          <a:lstStyle/>
          <a:p>
            <a:pPr algn="ctr"/>
            <a:r>
              <a:rPr lang="fr-FR" sz="2400" b="1" dirty="0"/>
              <a:t>La pensée Bourdieusienne en quelques minutes chrono!</a:t>
            </a:r>
          </a:p>
        </p:txBody>
      </p:sp>
      <p:sp>
        <p:nvSpPr>
          <p:cNvPr id="5" name="ZoneTexte 4"/>
          <p:cNvSpPr txBox="1"/>
          <p:nvPr/>
        </p:nvSpPr>
        <p:spPr>
          <a:xfrm>
            <a:off x="911424" y="1124744"/>
            <a:ext cx="9721080" cy="5324535"/>
          </a:xfrm>
          <a:prstGeom prst="rect">
            <a:avLst/>
          </a:prstGeom>
          <a:noFill/>
        </p:spPr>
        <p:txBody>
          <a:bodyPr wrap="square" rtlCol="0">
            <a:spAutoFit/>
          </a:bodyPr>
          <a:lstStyle/>
          <a:p>
            <a:pPr algn="just"/>
            <a:r>
              <a:rPr lang="fr-FR" sz="2000" dirty="0">
                <a:solidFill>
                  <a:schemeClr val="bg1">
                    <a:lumMod val="65000"/>
                  </a:schemeClr>
                </a:solidFill>
              </a:rPr>
              <a:t>Les groupe sociaux (classes sociales) dominants ou dominés se distinguent des autres groupes sociaux qui composent la société à l’aide de…</a:t>
            </a:r>
          </a:p>
          <a:p>
            <a:pPr marL="800100" lvl="1" indent="-342900" algn="just">
              <a:buFont typeface="Courier New" panose="02070309020205020404" pitchFamily="49" charset="0"/>
              <a:buChar char="o"/>
            </a:pPr>
            <a:r>
              <a:rPr lang="fr-FR" sz="2000" dirty="0">
                <a:solidFill>
                  <a:schemeClr val="bg1">
                    <a:lumMod val="65000"/>
                  </a:schemeClr>
                </a:solidFill>
              </a:rPr>
              <a:t>leur identité</a:t>
            </a:r>
          </a:p>
          <a:p>
            <a:pPr marL="1257300" lvl="2" indent="-342900" algn="just">
              <a:buFont typeface="Courier New" panose="02070309020205020404" pitchFamily="49" charset="0"/>
              <a:buChar char="o"/>
            </a:pPr>
            <a:r>
              <a:rPr lang="fr-FR" sz="2000" dirty="0">
                <a:solidFill>
                  <a:schemeClr val="bg1">
                    <a:lumMod val="65000"/>
                  </a:schemeClr>
                </a:solidFill>
              </a:rPr>
              <a:t>leurs goûts</a:t>
            </a:r>
          </a:p>
          <a:p>
            <a:pPr marL="1714500" lvl="3" indent="-342900" algn="just">
              <a:buFont typeface="Courier New" panose="02070309020205020404" pitchFamily="49" charset="0"/>
              <a:buChar char="o"/>
            </a:pPr>
            <a:r>
              <a:rPr lang="fr-FR" sz="2000" dirty="0">
                <a:solidFill>
                  <a:schemeClr val="bg1">
                    <a:lumMod val="65000"/>
                  </a:schemeClr>
                </a:solidFill>
              </a:rPr>
              <a:t>leurs manières d’être ou d’agir (habitus) </a:t>
            </a:r>
          </a:p>
          <a:p>
            <a:pPr marL="2171700" lvl="4" indent="-342900" algn="just">
              <a:buFont typeface="Courier New" panose="02070309020205020404" pitchFamily="49" charset="0"/>
              <a:buChar char="o"/>
            </a:pPr>
            <a:r>
              <a:rPr lang="fr-FR" sz="2000" dirty="0">
                <a:solidFill>
                  <a:schemeClr val="bg1">
                    <a:lumMod val="65000"/>
                  </a:schemeClr>
                </a:solidFill>
              </a:rPr>
              <a:t>leurs codes</a:t>
            </a:r>
          </a:p>
          <a:p>
            <a:pPr marL="2628900" lvl="5" indent="-342900" algn="just">
              <a:buFont typeface="Courier New" panose="02070309020205020404" pitchFamily="49" charset="0"/>
              <a:buChar char="o"/>
            </a:pPr>
            <a:r>
              <a:rPr lang="fr-FR" sz="2000" dirty="0">
                <a:solidFill>
                  <a:schemeClr val="bg1">
                    <a:lumMod val="65000"/>
                  </a:schemeClr>
                </a:solidFill>
              </a:rPr>
              <a:t>leurs normes</a:t>
            </a:r>
          </a:p>
          <a:p>
            <a:pPr marL="3086100" lvl="6" indent="-342900" algn="just">
              <a:buFont typeface="Courier New" panose="02070309020205020404" pitchFamily="49" charset="0"/>
              <a:buChar char="o"/>
            </a:pPr>
            <a:r>
              <a:rPr lang="fr-FR" sz="2000" dirty="0">
                <a:solidFill>
                  <a:schemeClr val="bg1">
                    <a:lumMod val="65000"/>
                  </a:schemeClr>
                </a:solidFill>
              </a:rPr>
              <a:t>leurs références</a:t>
            </a:r>
          </a:p>
          <a:p>
            <a:pPr marL="3543300" lvl="7" indent="-342900" algn="just">
              <a:buFont typeface="Courier New" panose="02070309020205020404" pitchFamily="49" charset="0"/>
              <a:buChar char="o"/>
            </a:pPr>
            <a:r>
              <a:rPr lang="fr-FR" sz="2000" dirty="0">
                <a:solidFill>
                  <a:schemeClr val="bg1">
                    <a:lumMod val="65000"/>
                  </a:schemeClr>
                </a:solidFill>
              </a:rPr>
              <a:t>leur histoire</a:t>
            </a:r>
          </a:p>
          <a:p>
            <a:pPr marL="4000500" lvl="8" indent="-342900" algn="just">
              <a:buFont typeface="Courier New" panose="02070309020205020404" pitchFamily="49" charset="0"/>
              <a:buChar char="o"/>
            </a:pPr>
            <a:r>
              <a:rPr lang="fr-FR" sz="2000" dirty="0">
                <a:solidFill>
                  <a:schemeClr val="bg1">
                    <a:lumMod val="65000"/>
                  </a:schemeClr>
                </a:solidFill>
              </a:rPr>
              <a:t>leurs déviances </a:t>
            </a:r>
          </a:p>
          <a:p>
            <a:pPr algn="just"/>
            <a:r>
              <a:rPr lang="fr-FR" sz="2000" b="1" dirty="0"/>
              <a:t>Quatre </a:t>
            </a:r>
            <a:r>
              <a:rPr lang="fr-FR" sz="2000" dirty="0"/>
              <a:t>capitaux définissent une position sur l’échiquier social en fixant les catégories socio professionnelles/classes sociales:</a:t>
            </a:r>
          </a:p>
          <a:p>
            <a:pPr marL="800100" lvl="1" indent="-342900">
              <a:buFont typeface="Wingdings" panose="05000000000000000000" pitchFamily="2" charset="2"/>
              <a:buChar char="Ø"/>
            </a:pPr>
            <a:r>
              <a:rPr lang="fr-FR" sz="2000" dirty="0"/>
              <a:t>le capital </a:t>
            </a:r>
            <a:r>
              <a:rPr lang="fr-FR" sz="2000" b="1" dirty="0"/>
              <a:t>culturel</a:t>
            </a:r>
            <a:r>
              <a:rPr lang="fr-FR" sz="2000" dirty="0"/>
              <a:t>: ce que l’on connait et sait.</a:t>
            </a:r>
          </a:p>
          <a:p>
            <a:pPr marL="800100" lvl="1" indent="-342900">
              <a:buFont typeface="Wingdings" panose="05000000000000000000" pitchFamily="2" charset="2"/>
              <a:buChar char="Ø"/>
            </a:pPr>
            <a:r>
              <a:rPr lang="fr-FR" sz="2000" dirty="0"/>
              <a:t>le capital </a:t>
            </a:r>
            <a:r>
              <a:rPr lang="fr-FR" sz="2000" b="1" dirty="0"/>
              <a:t>économique</a:t>
            </a:r>
            <a:r>
              <a:rPr lang="fr-FR" sz="2000" dirty="0"/>
              <a:t>: ce que l’on possède en biens matériels ou financiers</a:t>
            </a:r>
          </a:p>
          <a:p>
            <a:pPr marL="800100" lvl="1" indent="-342900">
              <a:buFont typeface="Wingdings" panose="05000000000000000000" pitchFamily="2" charset="2"/>
              <a:buChar char="Ø"/>
            </a:pPr>
            <a:r>
              <a:rPr lang="fr-FR" sz="2000" dirty="0"/>
              <a:t>le capital </a:t>
            </a:r>
            <a:r>
              <a:rPr lang="fr-FR" sz="2000" b="1" dirty="0"/>
              <a:t>social</a:t>
            </a:r>
            <a:r>
              <a:rPr lang="fr-FR" sz="2000" dirty="0"/>
              <a:t>: le réseau que l’on a, les gens que l’on connait.</a:t>
            </a:r>
          </a:p>
          <a:p>
            <a:pPr marL="800100" lvl="1" indent="-342900">
              <a:buFont typeface="Wingdings" panose="05000000000000000000" pitchFamily="2" charset="2"/>
              <a:buChar char="Ø"/>
            </a:pPr>
            <a:r>
              <a:rPr lang="fr-FR" sz="2000" dirty="0"/>
              <a:t>Le capital </a:t>
            </a:r>
            <a:r>
              <a:rPr lang="fr-FR" sz="2000" b="1" dirty="0"/>
              <a:t>symbolique</a:t>
            </a:r>
            <a:r>
              <a:rPr lang="fr-FR" sz="2000" dirty="0"/>
              <a:t> qui valide un certain prestige social correspondant au rayonnement des individus dans la société. </a:t>
            </a:r>
          </a:p>
        </p:txBody>
      </p:sp>
    </p:spTree>
    <p:extLst>
      <p:ext uri="{BB962C8B-B14F-4D97-AF65-F5344CB8AC3E}">
        <p14:creationId xmlns:p14="http://schemas.microsoft.com/office/powerpoint/2010/main" val="35069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3FB52D0-F4D1-4A77-B084-F49DD9A33DDE}"/>
              </a:ext>
            </a:extLst>
          </p:cNvPr>
          <p:cNvSpPr/>
          <p:nvPr/>
        </p:nvSpPr>
        <p:spPr>
          <a:xfrm>
            <a:off x="-20252" y="236530"/>
            <a:ext cx="12192000" cy="461665"/>
          </a:xfrm>
          <a:prstGeom prst="rect">
            <a:avLst/>
          </a:prstGeom>
        </p:spPr>
        <p:txBody>
          <a:bodyPr wrap="square">
            <a:spAutoFit/>
          </a:bodyPr>
          <a:lstStyle/>
          <a:p>
            <a:pPr algn="ctr"/>
            <a:r>
              <a:rPr lang="fr-FR" sz="2400" b="1" dirty="0"/>
              <a:t>« L'espace des positions sociales » d’après Bourdieu/Pociello (1979-1995)</a:t>
            </a:r>
          </a:p>
        </p:txBody>
      </p:sp>
    </p:spTree>
    <p:extLst>
      <p:ext uri="{BB962C8B-B14F-4D97-AF65-F5344CB8AC3E}">
        <p14:creationId xmlns:p14="http://schemas.microsoft.com/office/powerpoint/2010/main" val="2553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FB5902B1-9566-4E1D-9179-B92FD3F65050}"/>
              </a:ext>
            </a:extLst>
          </p:cNvPr>
          <p:cNvPicPr>
            <a:picLocks noChangeAspect="1"/>
          </p:cNvPicPr>
          <p:nvPr/>
        </p:nvPicPr>
        <p:blipFill rotWithShape="1">
          <a:blip r:embed="rId2"/>
          <a:srcRect l="17325" t="26250" b="8651"/>
          <a:stretch/>
        </p:blipFill>
        <p:spPr>
          <a:xfrm>
            <a:off x="1415480" y="1075047"/>
            <a:ext cx="9001000" cy="5315590"/>
          </a:xfrm>
          <a:prstGeom prst="rect">
            <a:avLst/>
          </a:prstGeom>
        </p:spPr>
      </p:pic>
      <p:sp>
        <p:nvSpPr>
          <p:cNvPr id="3" name="Rectangle 2">
            <a:extLst>
              <a:ext uri="{FF2B5EF4-FFF2-40B4-BE49-F238E27FC236}">
                <a16:creationId xmlns:a16="http://schemas.microsoft.com/office/drawing/2014/main" xmlns="" id="{63FB52D0-F4D1-4A77-B084-F49DD9A33DDE}"/>
              </a:ext>
            </a:extLst>
          </p:cNvPr>
          <p:cNvSpPr/>
          <p:nvPr/>
        </p:nvSpPr>
        <p:spPr>
          <a:xfrm>
            <a:off x="-20252" y="236530"/>
            <a:ext cx="12192000" cy="461665"/>
          </a:xfrm>
          <a:prstGeom prst="rect">
            <a:avLst/>
          </a:prstGeom>
        </p:spPr>
        <p:txBody>
          <a:bodyPr wrap="square">
            <a:spAutoFit/>
          </a:bodyPr>
          <a:lstStyle/>
          <a:p>
            <a:pPr algn="ctr"/>
            <a:r>
              <a:rPr lang="fr-FR" sz="2400" b="1" dirty="0"/>
              <a:t>« L'espace des positions sociales » d’après Bourdieu/Pociello (1979-1995)</a:t>
            </a:r>
          </a:p>
        </p:txBody>
      </p:sp>
    </p:spTree>
    <p:extLst>
      <p:ext uri="{BB962C8B-B14F-4D97-AF65-F5344CB8AC3E}">
        <p14:creationId xmlns:p14="http://schemas.microsoft.com/office/powerpoint/2010/main" val="38557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1461939"/>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p:txBody>
      </p:sp>
    </p:spTree>
    <p:extLst>
      <p:ext uri="{BB962C8B-B14F-4D97-AF65-F5344CB8AC3E}">
        <p14:creationId xmlns:p14="http://schemas.microsoft.com/office/powerpoint/2010/main" val="310456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1846659"/>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p:txBody>
      </p:sp>
    </p:spTree>
    <p:extLst>
      <p:ext uri="{BB962C8B-B14F-4D97-AF65-F5344CB8AC3E}">
        <p14:creationId xmlns:p14="http://schemas.microsoft.com/office/powerpoint/2010/main" val="1828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1846659"/>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t>Formation universitaire en informatique, réseaux et télécom (surtout autodidacte</a:t>
            </a:r>
            <a:r>
              <a:rPr lang="fr-FR" sz="2200" dirty="0">
                <a:solidFill>
                  <a:schemeClr val="bg1">
                    <a:lumMod val="75000"/>
                  </a:schemeClr>
                </a:solidFill>
              </a:rPr>
              <a:t>)</a:t>
            </a:r>
          </a:p>
        </p:txBody>
      </p:sp>
    </p:spTree>
    <p:extLst>
      <p:ext uri="{BB962C8B-B14F-4D97-AF65-F5344CB8AC3E}">
        <p14:creationId xmlns:p14="http://schemas.microsoft.com/office/powerpoint/2010/main" val="289607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2231380"/>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a:p>
            <a:pPr marL="1200150" lvl="2" indent="-285750">
              <a:spcBef>
                <a:spcPts val="600"/>
              </a:spcBef>
              <a:buFont typeface="Symbol"/>
              <a:buChar char="Þ"/>
            </a:pPr>
            <a:r>
              <a:rPr lang="fr-FR" sz="2000" dirty="0"/>
              <a:t>Pourquoi les fils de profs réussissent mieux à l’école?</a:t>
            </a:r>
          </a:p>
        </p:txBody>
      </p:sp>
    </p:spTree>
    <p:extLst>
      <p:ext uri="{BB962C8B-B14F-4D97-AF65-F5344CB8AC3E}">
        <p14:creationId xmlns:p14="http://schemas.microsoft.com/office/powerpoint/2010/main" val="20946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2616101"/>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a:p>
            <a:pPr marL="1200150" lvl="2" indent="-285750">
              <a:spcBef>
                <a:spcPts val="600"/>
              </a:spcBef>
              <a:buFont typeface="Symbol"/>
              <a:buChar char="Þ"/>
            </a:pPr>
            <a:r>
              <a:rPr lang="fr-FR" sz="2000" dirty="0"/>
              <a:t>Pourquoi les fils de profs réussissent mieux à l’école?</a:t>
            </a:r>
          </a:p>
          <a:p>
            <a:pPr marL="1657350" lvl="3" indent="-285750">
              <a:spcBef>
                <a:spcPts val="600"/>
              </a:spcBef>
              <a:buFont typeface="Symbol"/>
              <a:buChar char="Þ"/>
            </a:pPr>
            <a:r>
              <a:rPr lang="fr-FR" sz="2000" dirty="0"/>
              <a:t>Pourquoi ce sport est si populaire auprès de ces gens ?</a:t>
            </a:r>
          </a:p>
        </p:txBody>
      </p:sp>
    </p:spTree>
    <p:extLst>
      <p:ext uri="{BB962C8B-B14F-4D97-AF65-F5344CB8AC3E}">
        <p14:creationId xmlns:p14="http://schemas.microsoft.com/office/powerpoint/2010/main" val="53405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3308598"/>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a:p>
            <a:pPr marL="1200150" lvl="2" indent="-285750">
              <a:spcBef>
                <a:spcPts val="600"/>
              </a:spcBef>
              <a:buFont typeface="Symbol"/>
              <a:buChar char="Þ"/>
            </a:pPr>
            <a:r>
              <a:rPr lang="fr-FR" sz="2000" dirty="0"/>
              <a:t>Pourquoi les fils de profs réussissent mieux à l’école?</a:t>
            </a:r>
          </a:p>
          <a:p>
            <a:pPr marL="1657350" lvl="3" indent="-285750">
              <a:spcBef>
                <a:spcPts val="600"/>
              </a:spcBef>
              <a:buFont typeface="Symbol"/>
              <a:buChar char="Þ"/>
            </a:pPr>
            <a:r>
              <a:rPr lang="fr-FR" sz="2000" dirty="0"/>
              <a:t>Pourquoi ce sport est si populaire auprès de ces gens ?</a:t>
            </a:r>
          </a:p>
          <a:p>
            <a:pPr marL="2114550" lvl="4" indent="-285750">
              <a:spcBef>
                <a:spcPts val="600"/>
              </a:spcBef>
              <a:buFont typeface="Symbol"/>
              <a:buChar char="Þ"/>
            </a:pPr>
            <a:r>
              <a:rPr lang="fr-FR" sz="2000" dirty="0"/>
              <a:t>Pourquoi les gens riches préfèrent le vin ou le cognac, et les gens d’origine plus populaire la bière?</a:t>
            </a:r>
          </a:p>
        </p:txBody>
      </p:sp>
    </p:spTree>
    <p:extLst>
      <p:ext uri="{BB962C8B-B14F-4D97-AF65-F5344CB8AC3E}">
        <p14:creationId xmlns:p14="http://schemas.microsoft.com/office/powerpoint/2010/main" val="347941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3693319"/>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a:p>
            <a:pPr marL="1200150" lvl="2" indent="-285750">
              <a:spcBef>
                <a:spcPts val="600"/>
              </a:spcBef>
              <a:buFont typeface="Symbol"/>
              <a:buChar char="Þ"/>
            </a:pPr>
            <a:r>
              <a:rPr lang="fr-FR" sz="2000" dirty="0"/>
              <a:t>Pourquoi les fils de profs réussissent mieux à l’école?</a:t>
            </a:r>
          </a:p>
          <a:p>
            <a:pPr marL="1657350" lvl="3" indent="-285750">
              <a:spcBef>
                <a:spcPts val="600"/>
              </a:spcBef>
              <a:buFont typeface="Symbol"/>
              <a:buChar char="Þ"/>
            </a:pPr>
            <a:r>
              <a:rPr lang="fr-FR" sz="2000" dirty="0"/>
              <a:t>Pourquoi ce sport est si populaire auprès de ces gens ?</a:t>
            </a:r>
          </a:p>
          <a:p>
            <a:pPr marL="2114550" lvl="4" indent="-285750">
              <a:spcBef>
                <a:spcPts val="600"/>
              </a:spcBef>
              <a:buFont typeface="Symbol"/>
              <a:buChar char="Þ"/>
            </a:pPr>
            <a:r>
              <a:rPr lang="fr-FR" sz="2000" dirty="0"/>
              <a:t>Pourquoi les gens riches préfèrent le vin ou le cognac, et les gens d’origine plus populaire la bière?</a:t>
            </a:r>
          </a:p>
          <a:p>
            <a:pPr marL="2571750" lvl="5" indent="-285750">
              <a:spcBef>
                <a:spcPts val="600"/>
              </a:spcBef>
              <a:buFont typeface="Symbol"/>
              <a:buChar char="Þ"/>
            </a:pPr>
            <a:r>
              <a:rPr lang="fr-FR" sz="2000" dirty="0"/>
              <a:t>Pourquoi certaines personnes sont insensibles à l’art (le beau)?</a:t>
            </a:r>
          </a:p>
        </p:txBody>
      </p:sp>
    </p:spTree>
    <p:extLst>
      <p:ext uri="{BB962C8B-B14F-4D97-AF65-F5344CB8AC3E}">
        <p14:creationId xmlns:p14="http://schemas.microsoft.com/office/powerpoint/2010/main" val="39095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4078039"/>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a:p>
            <a:pPr marL="1200150" lvl="2" indent="-285750">
              <a:spcBef>
                <a:spcPts val="600"/>
              </a:spcBef>
              <a:buFont typeface="Symbol"/>
              <a:buChar char="Þ"/>
            </a:pPr>
            <a:r>
              <a:rPr lang="fr-FR" sz="2000" dirty="0"/>
              <a:t>Pourquoi les fils de profs réussissent mieux à l’école?</a:t>
            </a:r>
          </a:p>
          <a:p>
            <a:pPr marL="1657350" lvl="3" indent="-285750">
              <a:spcBef>
                <a:spcPts val="600"/>
              </a:spcBef>
              <a:buFont typeface="Symbol"/>
              <a:buChar char="Þ"/>
            </a:pPr>
            <a:r>
              <a:rPr lang="fr-FR" sz="2000" dirty="0"/>
              <a:t>Pourquoi ce sport est si populaire auprès de ces gens ?</a:t>
            </a:r>
          </a:p>
          <a:p>
            <a:pPr marL="2114550" lvl="4" indent="-285750">
              <a:spcBef>
                <a:spcPts val="600"/>
              </a:spcBef>
              <a:buFont typeface="Symbol"/>
              <a:buChar char="Þ"/>
            </a:pPr>
            <a:r>
              <a:rPr lang="fr-FR" sz="2000" dirty="0"/>
              <a:t>Pourquoi les gens riches préfèrent le vin ou le cognac, et les gens d’origine plus populaire la bière?</a:t>
            </a:r>
          </a:p>
          <a:p>
            <a:pPr marL="2571750" lvl="5" indent="-285750">
              <a:spcBef>
                <a:spcPts val="600"/>
              </a:spcBef>
              <a:buFont typeface="Symbol"/>
              <a:buChar char="Þ"/>
            </a:pPr>
            <a:r>
              <a:rPr lang="fr-FR" sz="2000" dirty="0"/>
              <a:t>Pourquoi certaines personnes sont insensibles à l’art (le beau)?</a:t>
            </a:r>
          </a:p>
          <a:p>
            <a:pPr marL="3028950" lvl="6" indent="-285750">
              <a:spcBef>
                <a:spcPts val="600"/>
              </a:spcBef>
              <a:buFont typeface="Symbol"/>
              <a:buChar char="Þ"/>
            </a:pPr>
            <a:r>
              <a:rPr lang="fr-FR" sz="2000" dirty="0"/>
              <a:t>Pourquoi certains préfèrent aller au musée, d’autres au foot.</a:t>
            </a:r>
          </a:p>
        </p:txBody>
      </p:sp>
    </p:spTree>
    <p:extLst>
      <p:ext uri="{BB962C8B-B14F-4D97-AF65-F5344CB8AC3E}">
        <p14:creationId xmlns:p14="http://schemas.microsoft.com/office/powerpoint/2010/main" val="37468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764704"/>
            <a:ext cx="10513168" cy="4770537"/>
          </a:xfrm>
          <a:prstGeom prst="rect">
            <a:avLst/>
          </a:prstGeom>
          <a:noFill/>
        </p:spPr>
        <p:txBody>
          <a:bodyPr wrap="square" rtlCol="0">
            <a:spAutoFit/>
          </a:bodyPr>
          <a:lstStyle/>
          <a:p>
            <a:r>
              <a:rPr lang="fr-FR" sz="3200" b="1" dirty="0"/>
              <a:t>Si vous vous êtes déjà demandé:</a:t>
            </a:r>
          </a:p>
          <a:p>
            <a:endParaRPr lang="fr-FR" sz="3200" b="1" dirty="0"/>
          </a:p>
          <a:p>
            <a:pPr marL="285750" indent="-285750">
              <a:spcBef>
                <a:spcPts val="600"/>
              </a:spcBef>
              <a:buFont typeface="Symbol"/>
              <a:buChar char="Þ"/>
            </a:pPr>
            <a:r>
              <a:rPr lang="fr-FR" sz="2000" dirty="0"/>
              <a:t>Pourquoi j’aime ce style de musique?</a:t>
            </a:r>
          </a:p>
          <a:p>
            <a:pPr marL="742950" lvl="1" indent="-285750">
              <a:spcBef>
                <a:spcPts val="600"/>
              </a:spcBef>
              <a:buFont typeface="Symbol"/>
              <a:buChar char="Þ"/>
            </a:pPr>
            <a:r>
              <a:rPr lang="fr-FR" sz="2000" dirty="0"/>
              <a:t>Pourquoi je suis ami avec un tel et pas avec un tel?</a:t>
            </a:r>
          </a:p>
          <a:p>
            <a:pPr marL="1200150" lvl="2" indent="-285750">
              <a:spcBef>
                <a:spcPts val="600"/>
              </a:spcBef>
              <a:buFont typeface="Symbol"/>
              <a:buChar char="Þ"/>
            </a:pPr>
            <a:r>
              <a:rPr lang="fr-FR" sz="2000" dirty="0"/>
              <a:t>Pourquoi les fils de profs réussissent mieux à l’école?</a:t>
            </a:r>
          </a:p>
          <a:p>
            <a:pPr marL="1657350" lvl="3" indent="-285750">
              <a:spcBef>
                <a:spcPts val="600"/>
              </a:spcBef>
              <a:buFont typeface="Symbol"/>
              <a:buChar char="Þ"/>
            </a:pPr>
            <a:r>
              <a:rPr lang="fr-FR" sz="2000" dirty="0"/>
              <a:t>Pourquoi ce sport est si populaire auprès de ces gens ?</a:t>
            </a:r>
          </a:p>
          <a:p>
            <a:pPr marL="2114550" lvl="4" indent="-285750">
              <a:spcBef>
                <a:spcPts val="600"/>
              </a:spcBef>
              <a:buFont typeface="Symbol"/>
              <a:buChar char="Þ"/>
            </a:pPr>
            <a:r>
              <a:rPr lang="fr-FR" sz="2000" dirty="0"/>
              <a:t>Pourquoi les gens riches préfèrent le vin ou le cognac, et les gens d’origine plus populaire la bière?</a:t>
            </a:r>
          </a:p>
          <a:p>
            <a:pPr marL="2571750" lvl="5" indent="-285750">
              <a:spcBef>
                <a:spcPts val="600"/>
              </a:spcBef>
              <a:buFont typeface="Symbol"/>
              <a:buChar char="Þ"/>
            </a:pPr>
            <a:r>
              <a:rPr lang="fr-FR" sz="2000" dirty="0"/>
              <a:t>Pourquoi certaines personnes sont insensibles à l’art (le beau)?</a:t>
            </a:r>
          </a:p>
          <a:p>
            <a:pPr marL="3028950" lvl="6" indent="-285750">
              <a:spcBef>
                <a:spcPts val="600"/>
              </a:spcBef>
              <a:buFont typeface="Symbol"/>
              <a:buChar char="Þ"/>
            </a:pPr>
            <a:r>
              <a:rPr lang="fr-FR" sz="2000" dirty="0"/>
              <a:t>Pourquoi certains préfèrent aller au musée, d’autres au foot.</a:t>
            </a:r>
          </a:p>
          <a:p>
            <a:pPr marL="3486150" lvl="7" indent="-285750">
              <a:spcBef>
                <a:spcPts val="600"/>
              </a:spcBef>
              <a:buFont typeface="Symbol"/>
              <a:buChar char="Þ"/>
            </a:pPr>
            <a:r>
              <a:rPr lang="fr-FR" sz="2000" dirty="0"/>
              <a:t>Pourquoi les enfants de gens riches font plus d’études que les gens pauvres malgré notre égalité  des chances dans les études?</a:t>
            </a:r>
          </a:p>
        </p:txBody>
      </p:sp>
    </p:spTree>
    <p:extLst>
      <p:ext uri="{BB962C8B-B14F-4D97-AF65-F5344CB8AC3E}">
        <p14:creationId xmlns:p14="http://schemas.microsoft.com/office/powerpoint/2010/main" val="305373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67408" y="2276872"/>
            <a:ext cx="10045116" cy="1908215"/>
          </a:xfrm>
          <a:prstGeom prst="rect">
            <a:avLst/>
          </a:prstGeom>
          <a:noFill/>
        </p:spPr>
        <p:txBody>
          <a:bodyPr wrap="square" rtlCol="0">
            <a:spAutoFit/>
          </a:bodyPr>
          <a:lstStyle/>
          <a:p>
            <a:pPr algn="ctr">
              <a:spcBef>
                <a:spcPts val="600"/>
              </a:spcBef>
              <a:spcAft>
                <a:spcPts val="600"/>
              </a:spcAft>
            </a:pPr>
            <a:r>
              <a:rPr lang="fr-FR" sz="3600" b="1" i="1" dirty="0"/>
              <a:t>Bref, pourquoi les gens font des choix, ont tels goûts ou n’aiment pas certaines choses?</a:t>
            </a:r>
          </a:p>
          <a:p>
            <a:pPr>
              <a:spcBef>
                <a:spcPts val="600"/>
              </a:spcBef>
              <a:spcAft>
                <a:spcPts val="600"/>
              </a:spcAft>
            </a:pPr>
            <a:endParaRPr lang="fr-FR" sz="3600" b="1" i="1" dirty="0"/>
          </a:p>
        </p:txBody>
      </p:sp>
    </p:spTree>
    <p:extLst>
      <p:ext uri="{BB962C8B-B14F-4D97-AF65-F5344CB8AC3E}">
        <p14:creationId xmlns:p14="http://schemas.microsoft.com/office/powerpoint/2010/main" val="237430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1424" y="37013"/>
            <a:ext cx="10045116" cy="1446550"/>
          </a:xfrm>
          <a:prstGeom prst="rect">
            <a:avLst/>
          </a:prstGeom>
          <a:noFill/>
        </p:spPr>
        <p:txBody>
          <a:bodyPr wrap="square" rtlCol="0">
            <a:spAutoFit/>
          </a:bodyPr>
          <a:lstStyle/>
          <a:p>
            <a:pPr marL="342900" indent="-342900" algn="just">
              <a:buFont typeface="Arial" panose="020B0604020202020204" pitchFamily="34" charset="0"/>
              <a:buChar char="•"/>
            </a:pPr>
            <a:r>
              <a:rPr lang="fr-FR" sz="2200" dirty="0"/>
              <a:t>Eh bien Bourdieu répond par </a:t>
            </a:r>
            <a:r>
              <a:rPr lang="fr-FR" sz="2200" b="1" i="1" dirty="0"/>
              <a:t>l’habitus</a:t>
            </a:r>
            <a:r>
              <a:rPr lang="fr-FR" sz="2200" dirty="0"/>
              <a:t> qui est une pratique déterminée et construite socialement, qui n’est issue ni que du seul hasard ou de l’inné (état de nature de l’Homme).</a:t>
            </a:r>
          </a:p>
          <a:p>
            <a:pPr algn="just"/>
            <a:endParaRPr lang="fr-FR" sz="2200" dirty="0"/>
          </a:p>
        </p:txBody>
      </p:sp>
      <p:pic>
        <p:nvPicPr>
          <p:cNvPr id="2" name="Image 1"/>
          <p:cNvPicPr>
            <a:picLocks noChangeAspect="1"/>
          </p:cNvPicPr>
          <p:nvPr/>
        </p:nvPicPr>
        <p:blipFill>
          <a:blip r:embed="rId2">
            <a:clrChange>
              <a:clrFrom>
                <a:srgbClr val="FFFFFF"/>
              </a:clrFrom>
              <a:clrTo>
                <a:srgbClr val="FFFFFF">
                  <a:alpha val="0"/>
                </a:srgbClr>
              </a:clrTo>
            </a:clrChange>
          </a:blip>
          <a:stretch>
            <a:fillRect/>
          </a:stretch>
        </p:blipFill>
        <p:spPr>
          <a:xfrm>
            <a:off x="2755805" y="2175626"/>
            <a:ext cx="6356354" cy="4413126"/>
          </a:xfrm>
          <a:prstGeom prst="rect">
            <a:avLst/>
          </a:prstGeom>
        </p:spPr>
      </p:pic>
    </p:spTree>
    <p:extLst>
      <p:ext uri="{BB962C8B-B14F-4D97-AF65-F5344CB8AC3E}">
        <p14:creationId xmlns:p14="http://schemas.microsoft.com/office/powerpoint/2010/main" val="321610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1424" y="37013"/>
            <a:ext cx="10045116" cy="2123658"/>
          </a:xfrm>
          <a:prstGeom prst="rect">
            <a:avLst/>
          </a:prstGeom>
          <a:noFill/>
        </p:spPr>
        <p:txBody>
          <a:bodyPr wrap="square" rtlCol="0">
            <a:spAutoFit/>
          </a:bodyPr>
          <a:lstStyle/>
          <a:p>
            <a:pPr marL="342900" indent="-342900" algn="just">
              <a:buFont typeface="Arial" panose="020B0604020202020204" pitchFamily="34" charset="0"/>
              <a:buChar char="•"/>
            </a:pPr>
            <a:r>
              <a:rPr lang="fr-FR" sz="2200" dirty="0"/>
              <a:t>Eh bien Bourdieu répond par </a:t>
            </a:r>
            <a:r>
              <a:rPr lang="fr-FR" sz="2200" b="1" i="1" dirty="0"/>
              <a:t>l’habitus</a:t>
            </a:r>
            <a:r>
              <a:rPr lang="fr-FR" sz="2200" dirty="0"/>
              <a:t> qui est une pratique déterminée et construite socialement, qui n’est issue ni que du seul hasard ou de l’inné (état de nature de l’Homme).</a:t>
            </a:r>
          </a:p>
          <a:p>
            <a:pPr marL="342900" indent="-342900" algn="just">
              <a:buFont typeface="Arial" panose="020B0604020202020204" pitchFamily="34" charset="0"/>
              <a:buChar char="•"/>
            </a:pPr>
            <a:endParaRPr lang="fr-FR" sz="2200" dirty="0"/>
          </a:p>
          <a:p>
            <a:pPr marL="342900" indent="-342900" algn="just">
              <a:buFont typeface="Arial" panose="020B0604020202020204" pitchFamily="34" charset="0"/>
              <a:buChar char="•"/>
            </a:pPr>
            <a:r>
              <a:rPr lang="fr-FR" sz="2200" dirty="0"/>
              <a:t>C’est bien notre milieu social primaire (famille) et sa catégorie sociale qui déterminent d’abord qui l’on devient.</a:t>
            </a:r>
          </a:p>
        </p:txBody>
      </p:sp>
      <p:pic>
        <p:nvPicPr>
          <p:cNvPr id="2" name="Image 1"/>
          <p:cNvPicPr>
            <a:picLocks noChangeAspect="1"/>
          </p:cNvPicPr>
          <p:nvPr/>
        </p:nvPicPr>
        <p:blipFill>
          <a:blip r:embed="rId2">
            <a:clrChange>
              <a:clrFrom>
                <a:srgbClr val="FFFFFF"/>
              </a:clrFrom>
              <a:clrTo>
                <a:srgbClr val="FFFFFF">
                  <a:alpha val="0"/>
                </a:srgbClr>
              </a:clrTo>
            </a:clrChange>
          </a:blip>
          <a:stretch>
            <a:fillRect/>
          </a:stretch>
        </p:blipFill>
        <p:spPr>
          <a:xfrm>
            <a:off x="2755805" y="2175626"/>
            <a:ext cx="6356354" cy="4413126"/>
          </a:xfrm>
          <a:prstGeom prst="rect">
            <a:avLst/>
          </a:prstGeom>
        </p:spPr>
      </p:pic>
    </p:spTree>
    <p:extLst>
      <p:ext uri="{BB962C8B-B14F-4D97-AF65-F5344CB8AC3E}">
        <p14:creationId xmlns:p14="http://schemas.microsoft.com/office/powerpoint/2010/main" val="283660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discordapp.com/attachments/424976436395507713/577942028189564930/3e69093a36774327d4631f6f48e9588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2" y="79562"/>
            <a:ext cx="7308812" cy="669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5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2339102"/>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solidFill>
                  <a:schemeClr val="bg1">
                    <a:lumMod val="75000"/>
                  </a:schemeClr>
                </a:solidFill>
              </a:rPr>
              <a:t>Formation universitaire en informatique, réseaux et télécom (surtout autodidacte)</a:t>
            </a:r>
          </a:p>
          <a:p>
            <a:pPr marL="742950" lvl="1" indent="-285750">
              <a:spcAft>
                <a:spcPts val="1200"/>
              </a:spcAft>
              <a:buFont typeface="Symbol"/>
              <a:buChar char="Þ"/>
            </a:pPr>
            <a:r>
              <a:rPr lang="fr-FR" sz="2200" dirty="0"/>
              <a:t>Master recherche en sociologie et philosophie politique (Paris 7)</a:t>
            </a:r>
          </a:p>
        </p:txBody>
      </p:sp>
    </p:spTree>
    <p:extLst>
      <p:ext uri="{BB962C8B-B14F-4D97-AF65-F5344CB8AC3E}">
        <p14:creationId xmlns:p14="http://schemas.microsoft.com/office/powerpoint/2010/main" val="350865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99456" y="332656"/>
            <a:ext cx="9829092" cy="907941"/>
          </a:xfrm>
          <a:prstGeom prst="rect">
            <a:avLst/>
          </a:prstGeom>
          <a:noFill/>
        </p:spPr>
        <p:txBody>
          <a:bodyPr wrap="square" rtlCol="0">
            <a:spAutoFit/>
          </a:bodyPr>
          <a:lstStyle/>
          <a:p>
            <a:pPr algn="ctr">
              <a:spcAft>
                <a:spcPts val="600"/>
              </a:spcAft>
            </a:pPr>
            <a:r>
              <a:rPr lang="fr-FR" sz="2400" b="1" dirty="0"/>
              <a:t>Il est ainsi possible  par exemple</a:t>
            </a:r>
            <a:r>
              <a:rPr lang="fr-FR" sz="2400" dirty="0"/>
              <a:t>…</a:t>
            </a:r>
          </a:p>
          <a:p>
            <a:pPr algn="ctr">
              <a:spcAft>
                <a:spcPts val="600"/>
              </a:spcAft>
            </a:pPr>
            <a:endParaRPr lang="fr-FR" sz="2400" dirty="0"/>
          </a:p>
        </p:txBody>
      </p:sp>
    </p:spTree>
    <p:extLst>
      <p:ext uri="{BB962C8B-B14F-4D97-AF65-F5344CB8AC3E}">
        <p14:creationId xmlns:p14="http://schemas.microsoft.com/office/powerpoint/2010/main" val="111205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99456" y="332656"/>
            <a:ext cx="9829092" cy="2215991"/>
          </a:xfrm>
          <a:prstGeom prst="rect">
            <a:avLst/>
          </a:prstGeom>
          <a:noFill/>
        </p:spPr>
        <p:txBody>
          <a:bodyPr wrap="square" rtlCol="0">
            <a:spAutoFit/>
          </a:bodyPr>
          <a:lstStyle/>
          <a:p>
            <a:pPr algn="ctr">
              <a:spcAft>
                <a:spcPts val="600"/>
              </a:spcAft>
            </a:pPr>
            <a:r>
              <a:rPr lang="fr-FR" sz="2400" b="1" dirty="0"/>
              <a:t>Il est ainsi possible  par exemple</a:t>
            </a:r>
            <a:r>
              <a:rPr lang="fr-FR" sz="2400" dirty="0"/>
              <a:t>…</a:t>
            </a:r>
          </a:p>
          <a:p>
            <a:pPr algn="ctr">
              <a:spcAft>
                <a:spcPts val="600"/>
              </a:spcAft>
            </a:pPr>
            <a:endParaRPr lang="fr-FR" sz="2400" dirty="0"/>
          </a:p>
          <a:p>
            <a:pPr marL="342900" indent="-342900" algn="just">
              <a:buFont typeface="Wingdings" panose="05000000000000000000" pitchFamily="2" charset="2"/>
              <a:buChar char="v"/>
            </a:pPr>
            <a:r>
              <a:rPr lang="fr-FR" sz="2000" dirty="0"/>
              <a:t>de déterminer un niveau scolaire approximatif d’un individu grâce à son prénom, mais aussi son niveau social et donc les différents habitus qui en découlent.</a:t>
            </a:r>
          </a:p>
          <a:p>
            <a:pPr algn="ctr"/>
            <a:r>
              <a:rPr lang="fr-FR" sz="2000" dirty="0"/>
              <a:t>POC/Live </a:t>
            </a:r>
            <a:r>
              <a:rPr lang="fr-FR" sz="2000" dirty="0" err="1"/>
              <a:t>Demo</a:t>
            </a:r>
            <a:r>
              <a:rPr lang="fr-FR" sz="2000" dirty="0"/>
              <a:t>: http://coulmont.com/bac/</a:t>
            </a:r>
          </a:p>
          <a:p>
            <a:pPr algn="ctr"/>
            <a:r>
              <a:rPr lang="fr-FR" sz="2000" dirty="0"/>
              <a:t>(sociologue qui analyse les résultats du bac en fonction du prénom des individus)</a:t>
            </a:r>
          </a:p>
        </p:txBody>
      </p:sp>
    </p:spTree>
    <p:extLst>
      <p:ext uri="{BB962C8B-B14F-4D97-AF65-F5344CB8AC3E}">
        <p14:creationId xmlns:p14="http://schemas.microsoft.com/office/powerpoint/2010/main" val="270614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99456" y="332656"/>
            <a:ext cx="9829092" cy="3447098"/>
          </a:xfrm>
          <a:prstGeom prst="rect">
            <a:avLst/>
          </a:prstGeom>
          <a:noFill/>
        </p:spPr>
        <p:txBody>
          <a:bodyPr wrap="square" rtlCol="0">
            <a:spAutoFit/>
          </a:bodyPr>
          <a:lstStyle/>
          <a:p>
            <a:pPr algn="ctr">
              <a:spcAft>
                <a:spcPts val="600"/>
              </a:spcAft>
            </a:pPr>
            <a:r>
              <a:rPr lang="fr-FR" sz="2400" b="1" dirty="0"/>
              <a:t>Il est ainsi possible  par exemple</a:t>
            </a:r>
            <a:r>
              <a:rPr lang="fr-FR" sz="2400" dirty="0"/>
              <a:t>…</a:t>
            </a:r>
          </a:p>
          <a:p>
            <a:pPr algn="ctr">
              <a:spcAft>
                <a:spcPts val="600"/>
              </a:spcAft>
            </a:pPr>
            <a:endParaRPr lang="fr-FR" sz="2400" dirty="0"/>
          </a:p>
          <a:p>
            <a:pPr marL="342900" indent="-342900" algn="just">
              <a:buFont typeface="Wingdings" panose="05000000000000000000" pitchFamily="2" charset="2"/>
              <a:buChar char="v"/>
            </a:pPr>
            <a:r>
              <a:rPr lang="fr-FR" sz="2000" dirty="0">
                <a:solidFill>
                  <a:schemeClr val="bg1">
                    <a:lumMod val="65000"/>
                  </a:schemeClr>
                </a:solidFill>
              </a:rPr>
              <a:t>de déterminer un niveau scolaire approximatif d’un individu grâce à son prénom, mais aussi son niveau social et donc les différents habitus qui en découlent.</a:t>
            </a:r>
          </a:p>
          <a:p>
            <a:pPr algn="ctr"/>
            <a:r>
              <a:rPr lang="fr-FR" sz="2000" dirty="0">
                <a:solidFill>
                  <a:schemeClr val="bg1">
                    <a:lumMod val="65000"/>
                  </a:schemeClr>
                </a:solidFill>
              </a:rPr>
              <a:t>POC/Live </a:t>
            </a:r>
            <a:r>
              <a:rPr lang="fr-FR" sz="2000" dirty="0" err="1">
                <a:solidFill>
                  <a:schemeClr val="bg1">
                    <a:lumMod val="65000"/>
                  </a:schemeClr>
                </a:solidFill>
              </a:rPr>
              <a:t>Demo</a:t>
            </a:r>
            <a:r>
              <a:rPr lang="fr-FR" sz="2000" dirty="0">
                <a:solidFill>
                  <a:schemeClr val="bg1">
                    <a:lumMod val="65000"/>
                  </a:schemeClr>
                </a:solidFill>
              </a:rPr>
              <a:t>: http://coulmont.com/bac/</a:t>
            </a:r>
          </a:p>
          <a:p>
            <a:pPr algn="ctr"/>
            <a:r>
              <a:rPr lang="fr-FR" sz="2000" dirty="0">
                <a:solidFill>
                  <a:schemeClr val="bg1">
                    <a:lumMod val="65000"/>
                  </a:schemeClr>
                </a:solidFill>
              </a:rPr>
              <a:t>(sociologue qui analyse les résultats du bac en fonction du prénom des individus)</a:t>
            </a:r>
          </a:p>
          <a:p>
            <a:pPr algn="just"/>
            <a:endParaRPr lang="fr-FR" sz="2000" dirty="0"/>
          </a:p>
          <a:p>
            <a:pPr marL="342900" indent="-342900" algn="just">
              <a:buFont typeface="Wingdings" panose="05000000000000000000" pitchFamily="2" charset="2"/>
              <a:buChar char="v"/>
            </a:pPr>
            <a:r>
              <a:rPr lang="fr-FR" sz="2000" dirty="0"/>
              <a:t>de savoir quel type d’individu nous parle en fonction de sa maîtrise du français et donc d’en déduire quel type de musique ou films pourrait l’intéresser (lexicométrie et champs lexicaux sont aussi à prendre en compte!)</a:t>
            </a:r>
          </a:p>
        </p:txBody>
      </p:sp>
    </p:spTree>
    <p:extLst>
      <p:ext uri="{BB962C8B-B14F-4D97-AF65-F5344CB8AC3E}">
        <p14:creationId xmlns:p14="http://schemas.microsoft.com/office/powerpoint/2010/main" val="811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99456" y="332656"/>
            <a:ext cx="9829092" cy="5601533"/>
          </a:xfrm>
          <a:prstGeom prst="rect">
            <a:avLst/>
          </a:prstGeom>
          <a:noFill/>
        </p:spPr>
        <p:txBody>
          <a:bodyPr wrap="square" rtlCol="0">
            <a:spAutoFit/>
          </a:bodyPr>
          <a:lstStyle/>
          <a:p>
            <a:pPr algn="ctr">
              <a:spcAft>
                <a:spcPts val="600"/>
              </a:spcAft>
            </a:pPr>
            <a:r>
              <a:rPr lang="fr-FR" sz="2400" b="1" dirty="0"/>
              <a:t>Il est ainsi possible  par exemple</a:t>
            </a:r>
            <a:r>
              <a:rPr lang="fr-FR" sz="2400" dirty="0"/>
              <a:t>…</a:t>
            </a:r>
          </a:p>
          <a:p>
            <a:pPr algn="ctr">
              <a:spcAft>
                <a:spcPts val="600"/>
              </a:spcAft>
            </a:pPr>
            <a:endParaRPr lang="fr-FR" sz="2400" dirty="0">
              <a:solidFill>
                <a:schemeClr val="bg1">
                  <a:lumMod val="65000"/>
                </a:schemeClr>
              </a:solidFill>
            </a:endParaRPr>
          </a:p>
          <a:p>
            <a:pPr marL="342900" indent="-342900" algn="just">
              <a:buFont typeface="Wingdings" panose="05000000000000000000" pitchFamily="2" charset="2"/>
              <a:buChar char="v"/>
            </a:pPr>
            <a:r>
              <a:rPr lang="fr-FR" sz="2000" dirty="0">
                <a:solidFill>
                  <a:schemeClr val="bg1">
                    <a:lumMod val="65000"/>
                  </a:schemeClr>
                </a:solidFill>
              </a:rPr>
              <a:t>de déterminer un niveau scolaire approximatif d’un individu grâce à son prénom, mais aussi son niveau social et donc les différents habitus qui en découlent.</a:t>
            </a:r>
          </a:p>
          <a:p>
            <a:pPr algn="ctr"/>
            <a:r>
              <a:rPr lang="fr-FR" sz="2000" dirty="0">
                <a:solidFill>
                  <a:schemeClr val="bg1">
                    <a:lumMod val="65000"/>
                  </a:schemeClr>
                </a:solidFill>
              </a:rPr>
              <a:t>POC/Live </a:t>
            </a:r>
            <a:r>
              <a:rPr lang="fr-FR" sz="2000" dirty="0" err="1">
                <a:solidFill>
                  <a:schemeClr val="bg1">
                    <a:lumMod val="65000"/>
                  </a:schemeClr>
                </a:solidFill>
              </a:rPr>
              <a:t>Demo</a:t>
            </a:r>
            <a:r>
              <a:rPr lang="fr-FR" sz="2000" dirty="0">
                <a:solidFill>
                  <a:schemeClr val="bg1">
                    <a:lumMod val="65000"/>
                  </a:schemeClr>
                </a:solidFill>
              </a:rPr>
              <a:t>: http://coulmont.com/bac/</a:t>
            </a:r>
          </a:p>
          <a:p>
            <a:pPr algn="ctr"/>
            <a:r>
              <a:rPr lang="fr-FR" sz="2000" dirty="0">
                <a:solidFill>
                  <a:schemeClr val="bg1">
                    <a:lumMod val="65000"/>
                  </a:schemeClr>
                </a:solidFill>
              </a:rPr>
              <a:t>(sociologue qui analyse les résultats du bac en fonction du prénom des individus)</a:t>
            </a:r>
          </a:p>
          <a:p>
            <a:pPr algn="just"/>
            <a:endParaRPr lang="fr-FR" sz="2000" dirty="0">
              <a:solidFill>
                <a:schemeClr val="bg1">
                  <a:lumMod val="65000"/>
                </a:schemeClr>
              </a:solidFill>
            </a:endParaRPr>
          </a:p>
          <a:p>
            <a:pPr marL="342900" indent="-342900" algn="just">
              <a:buFont typeface="Wingdings" panose="05000000000000000000" pitchFamily="2" charset="2"/>
              <a:buChar char="v"/>
            </a:pPr>
            <a:r>
              <a:rPr lang="fr-FR" sz="2000" dirty="0">
                <a:solidFill>
                  <a:schemeClr val="bg1">
                    <a:lumMod val="65000"/>
                  </a:schemeClr>
                </a:solidFill>
              </a:rPr>
              <a:t>de savoir quel type d’individu nous parle en fonction de sa maîtrise du français et donc d’en déduire quel type de musique ou films pourrait l’intéresser (lexicométrie et champs lexicaux sont aussi à prendre en compte!)</a:t>
            </a:r>
          </a:p>
          <a:p>
            <a:pPr algn="just"/>
            <a:endParaRPr lang="fr-FR" sz="2000" dirty="0"/>
          </a:p>
          <a:p>
            <a:pPr marL="342900" indent="-342900" algn="just">
              <a:buFont typeface="Wingdings" panose="05000000000000000000" pitchFamily="2" charset="2"/>
              <a:buChar char="v"/>
            </a:pPr>
            <a:r>
              <a:rPr lang="fr-FR" sz="2000" dirty="0"/>
              <a:t>de faire agir quelqu’un en le dominant par la violence symbolique du langage et des habitus</a:t>
            </a:r>
          </a:p>
          <a:p>
            <a:pPr algn="just"/>
            <a:r>
              <a:rPr lang="fr-FR" sz="2000" dirty="0"/>
              <a:t>	</a:t>
            </a:r>
            <a:r>
              <a:rPr lang="fr-FR" sz="2000" i="1" dirty="0"/>
              <a:t>Exemple: une secrétaire a, de par son métier, davantage l’habitude de remplir des 	formulaires  (</a:t>
            </a:r>
            <a:r>
              <a:rPr lang="fr-FR" sz="2000" i="1" dirty="0" err="1"/>
              <a:t>fishing</a:t>
            </a:r>
            <a:r>
              <a:rPr lang="fr-FR" sz="2000" i="1" dirty="0"/>
              <a:t>) et obéir à des ordres formulés d’une certaine façon (</a:t>
            </a:r>
            <a:r>
              <a:rPr lang="fr-FR" sz="2000" i="1" dirty="0" err="1"/>
              <a:t>vishing</a:t>
            </a:r>
            <a:r>
              <a:rPr lang="fr-FR" sz="2000" i="1" dirty="0"/>
              <a:t>). 	« Il est </a:t>
            </a:r>
            <a:r>
              <a:rPr lang="fr-FR" sz="2000" i="1" dirty="0" err="1"/>
              <a:t>mandatory</a:t>
            </a:r>
            <a:r>
              <a:rPr lang="fr-FR" sz="2000" i="1" dirty="0"/>
              <a:t> de remplir ASAP le formulaire contenant vos accès de votre mail » </a:t>
            </a:r>
          </a:p>
          <a:p>
            <a:pPr algn="just"/>
            <a:endParaRPr lang="fr-FR" sz="2000" i="1" dirty="0"/>
          </a:p>
        </p:txBody>
      </p:sp>
    </p:spTree>
    <p:extLst>
      <p:ext uri="{BB962C8B-B14F-4D97-AF65-F5344CB8AC3E}">
        <p14:creationId xmlns:p14="http://schemas.microsoft.com/office/powerpoint/2010/main" val="364040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99456" y="332656"/>
            <a:ext cx="9829092" cy="6217087"/>
          </a:xfrm>
          <a:prstGeom prst="rect">
            <a:avLst/>
          </a:prstGeom>
          <a:noFill/>
        </p:spPr>
        <p:txBody>
          <a:bodyPr wrap="square" rtlCol="0">
            <a:spAutoFit/>
          </a:bodyPr>
          <a:lstStyle/>
          <a:p>
            <a:pPr algn="ctr">
              <a:spcAft>
                <a:spcPts val="600"/>
              </a:spcAft>
            </a:pPr>
            <a:r>
              <a:rPr lang="fr-FR" sz="2400" b="1" dirty="0"/>
              <a:t>Il est ainsi possible  par exemple</a:t>
            </a:r>
            <a:r>
              <a:rPr lang="fr-FR" sz="2400" dirty="0"/>
              <a:t>…</a:t>
            </a:r>
          </a:p>
          <a:p>
            <a:pPr algn="ctr">
              <a:spcAft>
                <a:spcPts val="600"/>
              </a:spcAft>
            </a:pPr>
            <a:endParaRPr lang="fr-FR" sz="2400" dirty="0"/>
          </a:p>
          <a:p>
            <a:pPr marL="342900" indent="-342900" algn="just">
              <a:buFont typeface="Wingdings" panose="05000000000000000000" pitchFamily="2" charset="2"/>
              <a:buChar char="v"/>
            </a:pPr>
            <a:r>
              <a:rPr lang="fr-FR" sz="2000" dirty="0">
                <a:solidFill>
                  <a:schemeClr val="bg1">
                    <a:lumMod val="65000"/>
                  </a:schemeClr>
                </a:solidFill>
              </a:rPr>
              <a:t>de déterminer un niveau scolaire approximatif d’un individu grâce à son prénom, mais aussi son niveau social et donc les différents habitus qui en découlent.</a:t>
            </a:r>
          </a:p>
          <a:p>
            <a:pPr algn="ctr"/>
            <a:r>
              <a:rPr lang="fr-FR" sz="2000" dirty="0">
                <a:solidFill>
                  <a:schemeClr val="bg1">
                    <a:lumMod val="65000"/>
                  </a:schemeClr>
                </a:solidFill>
              </a:rPr>
              <a:t>POC/Live </a:t>
            </a:r>
            <a:r>
              <a:rPr lang="fr-FR" sz="2000" dirty="0" err="1">
                <a:solidFill>
                  <a:schemeClr val="bg1">
                    <a:lumMod val="65000"/>
                  </a:schemeClr>
                </a:solidFill>
              </a:rPr>
              <a:t>Demo</a:t>
            </a:r>
            <a:r>
              <a:rPr lang="fr-FR" sz="2000" dirty="0">
                <a:solidFill>
                  <a:schemeClr val="bg1">
                    <a:lumMod val="65000"/>
                  </a:schemeClr>
                </a:solidFill>
              </a:rPr>
              <a:t>: http://coulmont.com/bac/</a:t>
            </a:r>
          </a:p>
          <a:p>
            <a:pPr algn="ctr"/>
            <a:r>
              <a:rPr lang="fr-FR" sz="2000" dirty="0">
                <a:solidFill>
                  <a:schemeClr val="bg1">
                    <a:lumMod val="65000"/>
                  </a:schemeClr>
                </a:solidFill>
              </a:rPr>
              <a:t>(sociologue qui analyse les résultats du bac en fonction du prénom des individus)</a:t>
            </a:r>
          </a:p>
          <a:p>
            <a:pPr algn="just"/>
            <a:endParaRPr lang="fr-FR" sz="2000" dirty="0">
              <a:solidFill>
                <a:schemeClr val="bg1">
                  <a:lumMod val="65000"/>
                </a:schemeClr>
              </a:solidFill>
            </a:endParaRPr>
          </a:p>
          <a:p>
            <a:pPr marL="342900" indent="-342900" algn="just">
              <a:buFont typeface="Wingdings" panose="05000000000000000000" pitchFamily="2" charset="2"/>
              <a:buChar char="v"/>
            </a:pPr>
            <a:r>
              <a:rPr lang="fr-FR" sz="2000" dirty="0">
                <a:solidFill>
                  <a:schemeClr val="bg1">
                    <a:lumMod val="65000"/>
                  </a:schemeClr>
                </a:solidFill>
              </a:rPr>
              <a:t>de savoir quel type d’individu nous parle en fonction de sa maîtrise du français et donc d’en déduire quel type de musique ou films pourrait l’intéresser (lexicométrie et champs lexicaux sont aussi à prendre en compte!)</a:t>
            </a:r>
          </a:p>
          <a:p>
            <a:pPr algn="just"/>
            <a:endParaRPr lang="fr-FR" sz="2000" dirty="0">
              <a:solidFill>
                <a:schemeClr val="bg1">
                  <a:lumMod val="65000"/>
                </a:schemeClr>
              </a:solidFill>
            </a:endParaRPr>
          </a:p>
          <a:p>
            <a:pPr marL="342900" indent="-342900" algn="just">
              <a:buFont typeface="Wingdings" panose="05000000000000000000" pitchFamily="2" charset="2"/>
              <a:buChar char="v"/>
            </a:pPr>
            <a:r>
              <a:rPr lang="fr-FR" sz="2000" dirty="0">
                <a:solidFill>
                  <a:schemeClr val="bg1">
                    <a:lumMod val="65000"/>
                  </a:schemeClr>
                </a:solidFill>
              </a:rPr>
              <a:t>de faire agir quelqu’un en le dominant par la violence symbolique du langage et des habitus</a:t>
            </a:r>
          </a:p>
          <a:p>
            <a:pPr algn="just"/>
            <a:r>
              <a:rPr lang="fr-FR" sz="2000" dirty="0">
                <a:solidFill>
                  <a:schemeClr val="bg1">
                    <a:lumMod val="65000"/>
                  </a:schemeClr>
                </a:solidFill>
              </a:rPr>
              <a:t>	</a:t>
            </a:r>
            <a:r>
              <a:rPr lang="fr-FR" sz="2000" i="1" dirty="0">
                <a:solidFill>
                  <a:schemeClr val="bg1">
                    <a:lumMod val="65000"/>
                  </a:schemeClr>
                </a:solidFill>
              </a:rPr>
              <a:t>Exemple: une secrétaire a, de par son métier, davantage l’habitude de remplir des 	formulaires  (</a:t>
            </a:r>
            <a:r>
              <a:rPr lang="fr-FR" sz="2000" i="1" dirty="0" err="1">
                <a:solidFill>
                  <a:schemeClr val="bg1">
                    <a:lumMod val="65000"/>
                  </a:schemeClr>
                </a:solidFill>
              </a:rPr>
              <a:t>fishing</a:t>
            </a:r>
            <a:r>
              <a:rPr lang="fr-FR" sz="2000" i="1" dirty="0">
                <a:solidFill>
                  <a:schemeClr val="bg1">
                    <a:lumMod val="65000"/>
                  </a:schemeClr>
                </a:solidFill>
              </a:rPr>
              <a:t>) et obéir à des ordres formulés d’une certaine façon (</a:t>
            </a:r>
            <a:r>
              <a:rPr lang="fr-FR" sz="2000" i="1" dirty="0" err="1">
                <a:solidFill>
                  <a:schemeClr val="bg1">
                    <a:lumMod val="65000"/>
                  </a:schemeClr>
                </a:solidFill>
              </a:rPr>
              <a:t>vishing</a:t>
            </a:r>
            <a:r>
              <a:rPr lang="fr-FR" sz="2000" i="1" dirty="0">
                <a:solidFill>
                  <a:schemeClr val="bg1">
                    <a:lumMod val="65000"/>
                  </a:schemeClr>
                </a:solidFill>
              </a:rPr>
              <a:t>). 	« Il est </a:t>
            </a:r>
            <a:r>
              <a:rPr lang="fr-FR" sz="2000" i="1" dirty="0" err="1">
                <a:solidFill>
                  <a:schemeClr val="bg1">
                    <a:lumMod val="65000"/>
                  </a:schemeClr>
                </a:solidFill>
              </a:rPr>
              <a:t>mandatory</a:t>
            </a:r>
            <a:r>
              <a:rPr lang="fr-FR" sz="2000" i="1" dirty="0">
                <a:solidFill>
                  <a:schemeClr val="bg1">
                    <a:lumMod val="65000"/>
                  </a:schemeClr>
                </a:solidFill>
              </a:rPr>
              <a:t> de remplir ASAP le formulaire contenant vos accès de votre mail » </a:t>
            </a:r>
          </a:p>
          <a:p>
            <a:pPr algn="just"/>
            <a:endParaRPr lang="fr-FR" sz="2000" i="1" dirty="0"/>
          </a:p>
          <a:p>
            <a:pPr marL="342900" indent="-342900" algn="just">
              <a:buFont typeface="Wingdings" panose="05000000000000000000" pitchFamily="2" charset="2"/>
              <a:buChar char="v"/>
            </a:pPr>
            <a:r>
              <a:rPr lang="fr-FR" sz="2000" dirty="0"/>
              <a:t>de « prédire » la réussite ou succès d’un couple,  d’un devenir professionnel chez un enfant, d’une attaque de </a:t>
            </a:r>
            <a:r>
              <a:rPr lang="fr-FR" sz="2000" dirty="0" err="1"/>
              <a:t>fishing</a:t>
            </a:r>
            <a:r>
              <a:rPr lang="fr-FR" sz="2000" dirty="0"/>
              <a:t> par mail….</a:t>
            </a:r>
          </a:p>
        </p:txBody>
      </p:sp>
    </p:spTree>
    <p:extLst>
      <p:ext uri="{BB962C8B-B14F-4D97-AF65-F5344CB8AC3E}">
        <p14:creationId xmlns:p14="http://schemas.microsoft.com/office/powerpoint/2010/main" val="136253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07468" y="597455"/>
            <a:ext cx="9577064" cy="1077218"/>
          </a:xfrm>
          <a:prstGeom prst="rect">
            <a:avLst/>
          </a:prstGeom>
          <a:noFill/>
        </p:spPr>
        <p:txBody>
          <a:bodyPr wrap="square" rtlCol="0">
            <a:spAutoFit/>
          </a:bodyPr>
          <a:lstStyle/>
          <a:p>
            <a:pPr algn="ctr"/>
            <a:r>
              <a:rPr lang="fr-FR" sz="2400" b="1" dirty="0"/>
              <a:t>Ce qu’il faut garder à l’esprit (pour relativiser un peu….):</a:t>
            </a:r>
          </a:p>
          <a:p>
            <a:endParaRPr lang="fr-FR" sz="2000" dirty="0"/>
          </a:p>
          <a:p>
            <a:pPr algn="just"/>
            <a:endParaRPr lang="fr-FR" sz="2000" dirty="0"/>
          </a:p>
        </p:txBody>
      </p:sp>
    </p:spTree>
    <p:extLst>
      <p:ext uri="{BB962C8B-B14F-4D97-AF65-F5344CB8AC3E}">
        <p14:creationId xmlns:p14="http://schemas.microsoft.com/office/powerpoint/2010/main" val="382885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07468" y="597455"/>
            <a:ext cx="9577064" cy="2616101"/>
          </a:xfrm>
          <a:prstGeom prst="rect">
            <a:avLst/>
          </a:prstGeom>
          <a:noFill/>
        </p:spPr>
        <p:txBody>
          <a:bodyPr wrap="square" rtlCol="0">
            <a:spAutoFit/>
          </a:bodyPr>
          <a:lstStyle/>
          <a:p>
            <a:pPr algn="ctr"/>
            <a:r>
              <a:rPr lang="fr-FR" sz="2400" b="1" dirty="0"/>
              <a:t>Ce qu’il faut garder à l’esprit (pour relativiser un peu….):</a:t>
            </a:r>
          </a:p>
          <a:p>
            <a:endParaRPr lang="fr-FR" sz="2000" dirty="0"/>
          </a:p>
          <a:p>
            <a:pPr algn="just"/>
            <a:r>
              <a:rPr lang="fr-FR" sz="2000" dirty="0"/>
              <a:t>1] Il y a autant de réalités que d’individus, et les mots sont performateurs du réel. C’est-à-dire qu’en </a:t>
            </a:r>
            <a:r>
              <a:rPr lang="fr-FR" sz="2000" b="1" dirty="0"/>
              <a:t>nommant</a:t>
            </a:r>
            <a:r>
              <a:rPr lang="fr-FR" sz="2000" dirty="0"/>
              <a:t> les choses, les individus leur donnent une </a:t>
            </a:r>
            <a:r>
              <a:rPr lang="fr-FR" sz="2000" b="1" dirty="0"/>
              <a:t>réalité</a:t>
            </a:r>
            <a:r>
              <a:rPr lang="fr-FR" sz="2000" dirty="0"/>
              <a:t> (philosophie indienne, fondatrice de la civilisation grecque/latine...)</a:t>
            </a:r>
          </a:p>
          <a:p>
            <a:pPr algn="just"/>
            <a:r>
              <a:rPr lang="fr-FR" sz="2000" dirty="0"/>
              <a:t>Mais la maitrise les sciences humaines et leurs lois rend alors possible de prévoir une orientation « potentielle » de ces réalités multiples.</a:t>
            </a:r>
          </a:p>
          <a:p>
            <a:pPr algn="just"/>
            <a:endParaRPr lang="fr-FR" sz="2000" dirty="0"/>
          </a:p>
        </p:txBody>
      </p:sp>
    </p:spTree>
    <p:extLst>
      <p:ext uri="{BB962C8B-B14F-4D97-AF65-F5344CB8AC3E}">
        <p14:creationId xmlns:p14="http://schemas.microsoft.com/office/powerpoint/2010/main" val="194943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07468" y="597455"/>
            <a:ext cx="9577064" cy="4462760"/>
          </a:xfrm>
          <a:prstGeom prst="rect">
            <a:avLst/>
          </a:prstGeom>
          <a:noFill/>
        </p:spPr>
        <p:txBody>
          <a:bodyPr wrap="square" rtlCol="0">
            <a:spAutoFit/>
          </a:bodyPr>
          <a:lstStyle/>
          <a:p>
            <a:pPr algn="ctr"/>
            <a:r>
              <a:rPr lang="fr-FR" sz="2400" b="1" dirty="0"/>
              <a:t>Ce qu’il faut garder à l’esprit (pour relativiser un peu….):</a:t>
            </a:r>
          </a:p>
          <a:p>
            <a:endParaRPr lang="fr-FR" sz="2000" dirty="0">
              <a:solidFill>
                <a:schemeClr val="bg1">
                  <a:lumMod val="75000"/>
                </a:schemeClr>
              </a:solidFill>
            </a:endParaRPr>
          </a:p>
          <a:p>
            <a:pPr algn="just"/>
            <a:r>
              <a:rPr lang="fr-FR" sz="2000" dirty="0">
                <a:solidFill>
                  <a:schemeClr val="bg1">
                    <a:lumMod val="75000"/>
                  </a:schemeClr>
                </a:solidFill>
              </a:rPr>
              <a:t>1] Il y a autant de réalités que d’individus, et les mots sont performateurs du réel. C’est-à-dire qu’en </a:t>
            </a:r>
            <a:r>
              <a:rPr lang="fr-FR" sz="2000" b="1" dirty="0">
                <a:solidFill>
                  <a:schemeClr val="bg1">
                    <a:lumMod val="75000"/>
                  </a:schemeClr>
                </a:solidFill>
              </a:rPr>
              <a:t>nommant</a:t>
            </a:r>
            <a:r>
              <a:rPr lang="fr-FR" sz="2000" dirty="0">
                <a:solidFill>
                  <a:schemeClr val="bg1">
                    <a:lumMod val="75000"/>
                  </a:schemeClr>
                </a:solidFill>
              </a:rPr>
              <a:t> les choses, les individus leur donnent une </a:t>
            </a:r>
            <a:r>
              <a:rPr lang="fr-FR" sz="2000" b="1" dirty="0">
                <a:solidFill>
                  <a:schemeClr val="bg1">
                    <a:lumMod val="75000"/>
                  </a:schemeClr>
                </a:solidFill>
              </a:rPr>
              <a:t>réalité</a:t>
            </a:r>
            <a:r>
              <a:rPr lang="fr-FR" sz="2000" dirty="0">
                <a:solidFill>
                  <a:schemeClr val="bg1">
                    <a:lumMod val="75000"/>
                  </a:schemeClr>
                </a:solidFill>
              </a:rPr>
              <a:t> (philosophie indienne, fondatrice de la civilisation grecque/latine...)</a:t>
            </a:r>
          </a:p>
          <a:p>
            <a:pPr algn="just"/>
            <a:r>
              <a:rPr lang="fr-FR" sz="2000" dirty="0">
                <a:solidFill>
                  <a:schemeClr val="bg1">
                    <a:lumMod val="75000"/>
                  </a:schemeClr>
                </a:solidFill>
              </a:rPr>
              <a:t>Mais la maitrise les sciences humaines et leurs lois rend alors possible de prévoir une orientation « potentielle » de ces réalités multiples.</a:t>
            </a:r>
          </a:p>
          <a:p>
            <a:pPr algn="just"/>
            <a:endParaRPr lang="fr-FR" sz="2000" dirty="0"/>
          </a:p>
          <a:p>
            <a:pPr algn="just"/>
            <a:r>
              <a:rPr lang="fr-FR" sz="2000" dirty="0"/>
              <a:t>2] Oui nous sommes tous déterminés, mais il y a TOUJOURS des échappatoires, subterfuges, inconnus qui font que (Heureusement!) il y a de l’imprévu, des choses qui font que les gens évoluent de manière parfois innovante.</a:t>
            </a:r>
          </a:p>
          <a:p>
            <a:pPr algn="just"/>
            <a:r>
              <a:rPr lang="fr-FR" sz="2000" dirty="0"/>
              <a:t>(sinon, il faut l’avouer, la société serait bien triste, tout serait prévisible et il n’y aurait plus de créations techniques ou artistiques)</a:t>
            </a:r>
          </a:p>
          <a:p>
            <a:pPr algn="just"/>
            <a:endParaRPr lang="fr-FR" sz="2000" dirty="0"/>
          </a:p>
        </p:txBody>
      </p:sp>
    </p:spTree>
    <p:extLst>
      <p:ext uri="{BB962C8B-B14F-4D97-AF65-F5344CB8AC3E}">
        <p14:creationId xmlns:p14="http://schemas.microsoft.com/office/powerpoint/2010/main" val="18323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07468" y="597455"/>
            <a:ext cx="9577064" cy="5663089"/>
          </a:xfrm>
          <a:prstGeom prst="rect">
            <a:avLst/>
          </a:prstGeom>
          <a:noFill/>
        </p:spPr>
        <p:txBody>
          <a:bodyPr wrap="square" rtlCol="0">
            <a:spAutoFit/>
          </a:bodyPr>
          <a:lstStyle/>
          <a:p>
            <a:pPr algn="ctr"/>
            <a:r>
              <a:rPr lang="fr-FR" sz="2400" b="1" dirty="0"/>
              <a:t>Ce qu’il faut garder à l’esprit (pour relativiser un peu….):</a:t>
            </a:r>
          </a:p>
          <a:p>
            <a:endParaRPr lang="fr-FR" sz="2000" dirty="0"/>
          </a:p>
          <a:p>
            <a:pPr algn="just"/>
            <a:r>
              <a:rPr lang="fr-FR" sz="2000" dirty="0">
                <a:solidFill>
                  <a:schemeClr val="bg1">
                    <a:lumMod val="75000"/>
                  </a:schemeClr>
                </a:solidFill>
              </a:rPr>
              <a:t>1] Il y a autant de réalités que d’individus, et les mots sont performateurs du réel. C’est-à-dire qu’en </a:t>
            </a:r>
            <a:r>
              <a:rPr lang="fr-FR" sz="2000" b="1" dirty="0">
                <a:solidFill>
                  <a:schemeClr val="bg1">
                    <a:lumMod val="75000"/>
                  </a:schemeClr>
                </a:solidFill>
              </a:rPr>
              <a:t>nommant</a:t>
            </a:r>
            <a:r>
              <a:rPr lang="fr-FR" sz="2000" dirty="0">
                <a:solidFill>
                  <a:schemeClr val="bg1">
                    <a:lumMod val="75000"/>
                  </a:schemeClr>
                </a:solidFill>
              </a:rPr>
              <a:t> les choses, les individus leur donnent une </a:t>
            </a:r>
            <a:r>
              <a:rPr lang="fr-FR" sz="2000" b="1" dirty="0">
                <a:solidFill>
                  <a:schemeClr val="bg1">
                    <a:lumMod val="75000"/>
                  </a:schemeClr>
                </a:solidFill>
              </a:rPr>
              <a:t>réalité</a:t>
            </a:r>
            <a:r>
              <a:rPr lang="fr-FR" sz="2000" dirty="0">
                <a:solidFill>
                  <a:schemeClr val="bg1">
                    <a:lumMod val="75000"/>
                  </a:schemeClr>
                </a:solidFill>
              </a:rPr>
              <a:t> (philosophie indienne, fondatrice de la civilisation grecque/latine...)</a:t>
            </a:r>
          </a:p>
          <a:p>
            <a:pPr algn="just"/>
            <a:r>
              <a:rPr lang="fr-FR" sz="2000" dirty="0">
                <a:solidFill>
                  <a:schemeClr val="bg1">
                    <a:lumMod val="75000"/>
                  </a:schemeClr>
                </a:solidFill>
              </a:rPr>
              <a:t>Mais la maitrise les sciences humaines et leurs lois rend alors possible de prévoir une orientation « potentielle » de ces réalités multiples.</a:t>
            </a:r>
          </a:p>
          <a:p>
            <a:pPr algn="just"/>
            <a:endParaRPr lang="fr-FR" sz="2000" dirty="0">
              <a:solidFill>
                <a:schemeClr val="bg1">
                  <a:lumMod val="75000"/>
                </a:schemeClr>
              </a:solidFill>
            </a:endParaRPr>
          </a:p>
          <a:p>
            <a:pPr algn="just"/>
            <a:r>
              <a:rPr lang="fr-FR" sz="2000" dirty="0">
                <a:solidFill>
                  <a:schemeClr val="bg1">
                    <a:lumMod val="75000"/>
                  </a:schemeClr>
                </a:solidFill>
              </a:rPr>
              <a:t>2] Oui nous sommes tous déterminés, mais il y a TOUJOURS des échappatoires, subterfuges, inconnus qui font que (Heureusement!) il y a de l’imprévu, des choses qui font que les gens évoluent de manière parfois innovante.</a:t>
            </a:r>
          </a:p>
          <a:p>
            <a:pPr algn="just"/>
            <a:r>
              <a:rPr lang="fr-FR" sz="2000" dirty="0">
                <a:solidFill>
                  <a:schemeClr val="bg1">
                    <a:lumMod val="75000"/>
                  </a:schemeClr>
                </a:solidFill>
              </a:rPr>
              <a:t>(sinon, il faut l’avouer, la société serait bien triste, tout serait prévisible et il n’y aurait plus de créations techniques ou artistiques)</a:t>
            </a:r>
          </a:p>
          <a:p>
            <a:pPr algn="just"/>
            <a:endParaRPr lang="fr-FR" sz="2000" dirty="0"/>
          </a:p>
          <a:p>
            <a:pPr algn="just"/>
            <a:r>
              <a:rPr lang="fr-FR" sz="2000" dirty="0"/>
              <a:t>3] Bien que science dite « molle », la sociologie, comme la philosophie ou l’anthropologie (la recherche de l’universalité!), fournit des savoirs essentiels à tout bon scientifique ou analyste « dur » pour une compréhension de la société dans son ensemble, de ses actes, de lui-même ou de son devenir (on faisait autrefois « ses humanités » tel Descartes!).</a:t>
            </a:r>
          </a:p>
        </p:txBody>
      </p:sp>
    </p:spTree>
    <p:extLst>
      <p:ext uri="{BB962C8B-B14F-4D97-AF65-F5344CB8AC3E}">
        <p14:creationId xmlns:p14="http://schemas.microsoft.com/office/powerpoint/2010/main" val="404146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3432" y="2348880"/>
            <a:ext cx="9145016" cy="1569660"/>
          </a:xfrm>
          <a:prstGeom prst="rect">
            <a:avLst/>
          </a:prstGeom>
          <a:noFill/>
        </p:spPr>
        <p:txBody>
          <a:bodyPr wrap="square" rtlCol="0">
            <a:spAutoFit/>
          </a:bodyPr>
          <a:lstStyle/>
          <a:p>
            <a:pPr algn="ctr"/>
            <a:r>
              <a:rPr lang="fr-FR" sz="3200" b="1" dirty="0"/>
              <a:t>Super! Mais ça sert à quoi concrètement</a:t>
            </a:r>
          </a:p>
          <a:p>
            <a:pPr algn="ctr"/>
            <a:r>
              <a:rPr lang="fr-FR" sz="3200" b="1" dirty="0"/>
              <a:t>sur un plan technique en OSINT/SE?</a:t>
            </a:r>
          </a:p>
          <a:p>
            <a:pPr>
              <a:spcAft>
                <a:spcPts val="1200"/>
              </a:spcAft>
            </a:pPr>
            <a:endParaRPr lang="fr-FR" sz="3200" dirty="0"/>
          </a:p>
        </p:txBody>
      </p:sp>
    </p:spTree>
    <p:extLst>
      <p:ext uri="{BB962C8B-B14F-4D97-AF65-F5344CB8AC3E}">
        <p14:creationId xmlns:p14="http://schemas.microsoft.com/office/powerpoint/2010/main" val="367049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2831544"/>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solidFill>
                  <a:schemeClr val="bg1">
                    <a:lumMod val="75000"/>
                  </a:schemeClr>
                </a:solidFill>
              </a:rPr>
              <a:t>Formation universitaire en informatique, réseaux et télécom (surtout autodidacte)</a:t>
            </a:r>
          </a:p>
          <a:p>
            <a:pPr marL="742950" lvl="1" indent="-285750">
              <a:spcAft>
                <a:spcPts val="1200"/>
              </a:spcAft>
              <a:buFont typeface="Symbol"/>
              <a:buChar char="Þ"/>
            </a:pPr>
            <a:r>
              <a:rPr lang="fr-FR" sz="2200" dirty="0">
                <a:solidFill>
                  <a:schemeClr val="bg1">
                    <a:lumMod val="75000"/>
                  </a:schemeClr>
                </a:solidFill>
              </a:rPr>
              <a:t>Master recherche en sociologie et philosophie politique (Paris 7)</a:t>
            </a:r>
          </a:p>
          <a:p>
            <a:pPr marL="1200150" lvl="2" indent="-285750">
              <a:spcAft>
                <a:spcPts val="1200"/>
              </a:spcAft>
              <a:buFont typeface="Symbol"/>
              <a:buChar char="Þ"/>
            </a:pPr>
            <a:r>
              <a:rPr lang="fr-FR" sz="2200" dirty="0"/>
              <a:t>MBA en stratégie d’intelligence économique (EGE)</a:t>
            </a:r>
          </a:p>
        </p:txBody>
      </p:sp>
    </p:spTree>
    <p:extLst>
      <p:ext uri="{BB962C8B-B14F-4D97-AF65-F5344CB8AC3E}">
        <p14:creationId xmlns:p14="http://schemas.microsoft.com/office/powerpoint/2010/main" val="164717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1768" y="476672"/>
            <a:ext cx="9217024" cy="523220"/>
          </a:xfrm>
          <a:prstGeom prst="rect">
            <a:avLst/>
          </a:prstGeom>
          <a:noFill/>
        </p:spPr>
        <p:txBody>
          <a:bodyPr wrap="square" rtlCol="0">
            <a:spAutoFit/>
          </a:bodyPr>
          <a:lstStyle/>
          <a:p>
            <a:pPr algn="ctr">
              <a:spcAft>
                <a:spcPts val="1200"/>
              </a:spcAft>
            </a:pPr>
            <a:r>
              <a:rPr lang="fr-FR" sz="2800" b="1" dirty="0"/>
              <a:t>Si on veut discuter SE pure…</a:t>
            </a:r>
          </a:p>
        </p:txBody>
      </p:sp>
    </p:spTree>
    <p:extLst>
      <p:ext uri="{BB962C8B-B14F-4D97-AF65-F5344CB8AC3E}">
        <p14:creationId xmlns:p14="http://schemas.microsoft.com/office/powerpoint/2010/main" val="37748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1768" y="476672"/>
            <a:ext cx="9217024" cy="2031325"/>
          </a:xfrm>
          <a:prstGeom prst="rect">
            <a:avLst/>
          </a:prstGeom>
          <a:noFill/>
        </p:spPr>
        <p:txBody>
          <a:bodyPr wrap="square" rtlCol="0">
            <a:spAutoFit/>
          </a:bodyPr>
          <a:lstStyle/>
          <a:p>
            <a:pPr algn="ctr">
              <a:spcAft>
                <a:spcPts val="1200"/>
              </a:spcAft>
            </a:pPr>
            <a:r>
              <a:rPr lang="fr-FR" sz="2800" b="1" dirty="0"/>
              <a:t>Si on veut discuter SE pure…</a:t>
            </a:r>
          </a:p>
          <a:p>
            <a:pPr>
              <a:spcAft>
                <a:spcPts val="1200"/>
              </a:spcAft>
            </a:pPr>
            <a:r>
              <a:rPr lang="fr-FR" sz="2200" dirty="0"/>
              <a:t>1] Se documenter sur la psychosociologie, par exemple (sociologie des groupes: répartitions des acteurs, psychologie individuelle par rapport a un groupe etc….) mais aussi sur les différents champs de la sociologie suivant ses objectifs ou groupes sociaux cibles (immigration, bourgeoisie, ouvriers…).</a:t>
            </a:r>
          </a:p>
        </p:txBody>
      </p:sp>
    </p:spTree>
    <p:extLst>
      <p:ext uri="{BB962C8B-B14F-4D97-AF65-F5344CB8AC3E}">
        <p14:creationId xmlns:p14="http://schemas.microsoft.com/office/powerpoint/2010/main" val="226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81768" y="476672"/>
            <a:ext cx="9217024" cy="2031325"/>
          </a:xfrm>
          <a:prstGeom prst="rect">
            <a:avLst/>
          </a:prstGeom>
          <a:noFill/>
        </p:spPr>
        <p:txBody>
          <a:bodyPr wrap="square" rtlCol="0">
            <a:spAutoFit/>
          </a:bodyPr>
          <a:lstStyle/>
          <a:p>
            <a:pPr algn="ctr">
              <a:spcAft>
                <a:spcPts val="1200"/>
              </a:spcAft>
            </a:pPr>
            <a:r>
              <a:rPr lang="fr-FR" sz="2800" b="1" dirty="0"/>
              <a:t>Si on veut discuter SE pure…</a:t>
            </a:r>
          </a:p>
          <a:p>
            <a:pPr>
              <a:spcAft>
                <a:spcPts val="1200"/>
              </a:spcAft>
            </a:pPr>
            <a:r>
              <a:rPr lang="fr-FR" sz="2200" dirty="0"/>
              <a:t>1] Se documenter sur la psychosociologie, par exemple (sociologie des groupes: répartitions des acteurs, psychologie individuelle par rapport a un groupe etc….) mais aussi sur les différents champs de la sociologie suivant ses objectifs ou groupes sociaux cibles (immigration, bourgeoisie, ouvriers…).</a:t>
            </a:r>
          </a:p>
        </p:txBody>
      </p:sp>
      <p:pic>
        <p:nvPicPr>
          <p:cNvPr id="7170" name="Picture 2"/>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b="4139"/>
          <a:stretch/>
        </p:blipFill>
        <p:spPr bwMode="auto">
          <a:xfrm>
            <a:off x="7752184" y="2852936"/>
            <a:ext cx="3353326" cy="227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xmlns="" id="{C9AACB84-5982-49BB-9763-9A3DEF101892}"/>
              </a:ext>
            </a:extLst>
          </p:cNvPr>
          <p:cNvSpPr/>
          <p:nvPr/>
        </p:nvSpPr>
        <p:spPr>
          <a:xfrm>
            <a:off x="1481768" y="3009340"/>
            <a:ext cx="6096000" cy="1785104"/>
          </a:xfrm>
          <a:prstGeom prst="rect">
            <a:avLst/>
          </a:prstGeom>
        </p:spPr>
        <p:txBody>
          <a:bodyPr>
            <a:spAutoFit/>
          </a:bodyPr>
          <a:lstStyle/>
          <a:p>
            <a:pPr lvl="0">
              <a:spcAft>
                <a:spcPts val="1200"/>
              </a:spcAft>
            </a:pPr>
            <a:r>
              <a:rPr lang="fr-FR" sz="2200" dirty="0">
                <a:solidFill>
                  <a:prstClr val="black"/>
                </a:solidFill>
              </a:rPr>
              <a:t>2] Eviter de suivre linéairement (conseil perso) l’attaque que je qualifie « d’arbre des choix » (il existe autant de techniques que d’attaquants…) où l’on agit en fonction des choix que l’on a anticipés de la victime.</a:t>
            </a:r>
          </a:p>
        </p:txBody>
      </p:sp>
    </p:spTree>
    <p:extLst>
      <p:ext uri="{BB962C8B-B14F-4D97-AF65-F5344CB8AC3E}">
        <p14:creationId xmlns:p14="http://schemas.microsoft.com/office/powerpoint/2010/main" val="176524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1424" y="289679"/>
            <a:ext cx="10153128" cy="1261884"/>
          </a:xfrm>
          <a:prstGeom prst="rect">
            <a:avLst/>
          </a:prstGeom>
          <a:noFill/>
        </p:spPr>
        <p:txBody>
          <a:bodyPr wrap="square" rtlCol="0">
            <a:spAutoFit/>
          </a:bodyPr>
          <a:lstStyle/>
          <a:p>
            <a:pPr algn="ctr"/>
            <a:r>
              <a:rPr lang="fr-FR" sz="2800" b="1" dirty="0"/>
              <a:t>Pourquoi ne pas suivre « d’arbre des choix »?</a:t>
            </a:r>
          </a:p>
          <a:p>
            <a:pPr marL="285750" indent="-285750">
              <a:buFont typeface="Symbol" pitchFamily="18" charset="2"/>
              <a:buChar char="Þ"/>
            </a:pPr>
            <a:endParaRPr lang="fr-FR" sz="2400" dirty="0"/>
          </a:p>
          <a:p>
            <a:pPr algn="just"/>
            <a:endParaRPr lang="fr-FR" sz="2400" dirty="0"/>
          </a:p>
        </p:txBody>
      </p:sp>
      <p:pic>
        <p:nvPicPr>
          <p:cNvPr id="2" name="Image 1"/>
          <p:cNvPicPr>
            <a:picLocks noChangeAspect="1"/>
          </p:cNvPicPr>
          <p:nvPr/>
        </p:nvPicPr>
        <p:blipFill>
          <a:blip r:embed="rId2">
            <a:clrChange>
              <a:clrFrom>
                <a:srgbClr val="FFFFFF"/>
              </a:clrFrom>
              <a:clrTo>
                <a:srgbClr val="FFFFFF">
                  <a:alpha val="0"/>
                </a:srgbClr>
              </a:clrTo>
            </a:clrChange>
          </a:blip>
          <a:stretch>
            <a:fillRect/>
          </a:stretch>
        </p:blipFill>
        <p:spPr>
          <a:xfrm>
            <a:off x="1631504" y="3861048"/>
            <a:ext cx="6120680" cy="3289548"/>
          </a:xfrm>
          <a:prstGeom prst="rect">
            <a:avLst/>
          </a:prstGeom>
        </p:spPr>
      </p:pic>
    </p:spTree>
    <p:extLst>
      <p:ext uri="{BB962C8B-B14F-4D97-AF65-F5344CB8AC3E}">
        <p14:creationId xmlns:p14="http://schemas.microsoft.com/office/powerpoint/2010/main" val="126621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1424" y="289679"/>
            <a:ext cx="10153128" cy="1631216"/>
          </a:xfrm>
          <a:prstGeom prst="rect">
            <a:avLst/>
          </a:prstGeom>
          <a:noFill/>
        </p:spPr>
        <p:txBody>
          <a:bodyPr wrap="square" rtlCol="0">
            <a:spAutoFit/>
          </a:bodyPr>
          <a:lstStyle/>
          <a:p>
            <a:pPr algn="ctr"/>
            <a:r>
              <a:rPr lang="fr-FR" sz="2800" b="1" dirty="0"/>
              <a:t>Pourquoi ne pas suivre « d’arbre des choix »?</a:t>
            </a:r>
          </a:p>
          <a:p>
            <a:pPr marL="285750" indent="-285750">
              <a:buFont typeface="Symbol" pitchFamily="18" charset="2"/>
              <a:buChar char="Þ"/>
            </a:pPr>
            <a:endParaRPr lang="fr-FR" sz="2400" dirty="0"/>
          </a:p>
          <a:p>
            <a:pPr algn="just"/>
            <a:r>
              <a:rPr lang="fr-FR" sz="2400" dirty="0"/>
              <a:t>Car c’est vite se bloquer face à l’inconnu (la réponse D!).</a:t>
            </a:r>
          </a:p>
          <a:p>
            <a:pPr algn="just"/>
            <a:endParaRPr lang="fr-FR" sz="2400" dirty="0"/>
          </a:p>
        </p:txBody>
      </p:sp>
      <p:pic>
        <p:nvPicPr>
          <p:cNvPr id="2" name="Image 1"/>
          <p:cNvPicPr>
            <a:picLocks noChangeAspect="1"/>
          </p:cNvPicPr>
          <p:nvPr/>
        </p:nvPicPr>
        <p:blipFill>
          <a:blip r:embed="rId2">
            <a:clrChange>
              <a:clrFrom>
                <a:srgbClr val="FFFFFF"/>
              </a:clrFrom>
              <a:clrTo>
                <a:srgbClr val="FFFFFF">
                  <a:alpha val="0"/>
                </a:srgbClr>
              </a:clrTo>
            </a:clrChange>
          </a:blip>
          <a:stretch>
            <a:fillRect/>
          </a:stretch>
        </p:blipFill>
        <p:spPr>
          <a:xfrm>
            <a:off x="1631504" y="3861048"/>
            <a:ext cx="6120680" cy="3289548"/>
          </a:xfrm>
          <a:prstGeom prst="rect">
            <a:avLst/>
          </a:prstGeom>
        </p:spPr>
      </p:pic>
    </p:spTree>
    <p:extLst>
      <p:ext uri="{BB962C8B-B14F-4D97-AF65-F5344CB8AC3E}">
        <p14:creationId xmlns:p14="http://schemas.microsoft.com/office/powerpoint/2010/main" val="416754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1424" y="289679"/>
            <a:ext cx="10153128" cy="4216539"/>
          </a:xfrm>
          <a:prstGeom prst="rect">
            <a:avLst/>
          </a:prstGeom>
          <a:noFill/>
        </p:spPr>
        <p:txBody>
          <a:bodyPr wrap="square" rtlCol="0">
            <a:spAutoFit/>
          </a:bodyPr>
          <a:lstStyle/>
          <a:p>
            <a:pPr algn="ctr"/>
            <a:r>
              <a:rPr lang="fr-FR" sz="2800" b="1" dirty="0"/>
              <a:t>Pourquoi ne pas suivre « d’arbre des choix »?</a:t>
            </a:r>
          </a:p>
          <a:p>
            <a:pPr marL="285750" indent="-285750">
              <a:buFont typeface="Symbol" pitchFamily="18" charset="2"/>
              <a:buChar char="Þ"/>
            </a:pPr>
            <a:endParaRPr lang="fr-FR" sz="2400" dirty="0"/>
          </a:p>
          <a:p>
            <a:pPr algn="just"/>
            <a:r>
              <a:rPr lang="fr-FR" sz="2400" dirty="0"/>
              <a:t>Car c’est vite se bloquer face à l’inconnu (la réponse D!).</a:t>
            </a:r>
          </a:p>
          <a:p>
            <a:pPr algn="just"/>
            <a:endParaRPr lang="fr-FR" sz="1600" dirty="0"/>
          </a:p>
          <a:p>
            <a:pPr algn="just"/>
            <a:r>
              <a:rPr lang="fr-FR" sz="2400" dirty="0"/>
              <a:t>	L’exercice est intéressant pour se faire une idée du « tracé » de la manipulation ou si on n’est pas sûr de soi et si on débute.</a:t>
            </a:r>
          </a:p>
          <a:p>
            <a:pPr algn="just"/>
            <a:r>
              <a:rPr lang="fr-FR" sz="2400" dirty="0"/>
              <a:t>	Mais en utilisant les constatations des  sciences sociales (le don contre don de Marcel Mauss par exemple = principe de réciprocité) ou les analyses de Bourdieu, il est possible de développer des techniques efficaces qu’on mobilise seulement au regard d’une ligne directrice, et où l’attaque est contextualisée, personnalisée pour la victime.</a:t>
            </a:r>
          </a:p>
        </p:txBody>
      </p:sp>
      <p:pic>
        <p:nvPicPr>
          <p:cNvPr id="2" name="Image 1"/>
          <p:cNvPicPr>
            <a:picLocks noChangeAspect="1"/>
          </p:cNvPicPr>
          <p:nvPr/>
        </p:nvPicPr>
        <p:blipFill>
          <a:blip r:embed="rId2">
            <a:clrChange>
              <a:clrFrom>
                <a:srgbClr val="FFFFFF"/>
              </a:clrFrom>
              <a:clrTo>
                <a:srgbClr val="FFFFFF">
                  <a:alpha val="0"/>
                </a:srgbClr>
              </a:clrTo>
            </a:clrChange>
          </a:blip>
          <a:stretch>
            <a:fillRect/>
          </a:stretch>
        </p:blipFill>
        <p:spPr>
          <a:xfrm>
            <a:off x="1631504" y="3861048"/>
            <a:ext cx="6120680" cy="3289548"/>
          </a:xfrm>
          <a:prstGeom prst="rect">
            <a:avLst/>
          </a:prstGeom>
        </p:spPr>
      </p:pic>
    </p:spTree>
    <p:extLst>
      <p:ext uri="{BB962C8B-B14F-4D97-AF65-F5344CB8AC3E}">
        <p14:creationId xmlns:p14="http://schemas.microsoft.com/office/powerpoint/2010/main" val="267897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289679"/>
            <a:ext cx="10477164" cy="2000548"/>
          </a:xfrm>
          <a:prstGeom prst="rect">
            <a:avLst/>
          </a:prstGeom>
          <a:noFill/>
        </p:spPr>
        <p:txBody>
          <a:bodyPr wrap="square" rtlCol="0">
            <a:spAutoFit/>
          </a:bodyPr>
          <a:lstStyle/>
          <a:p>
            <a:pPr algn="ctr"/>
            <a:r>
              <a:rPr lang="fr-FR" sz="2800" b="1" dirty="0">
                <a:solidFill>
                  <a:schemeClr val="bg1">
                    <a:lumMod val="75000"/>
                  </a:schemeClr>
                </a:solidFill>
              </a:rPr>
              <a:t>Pourquoi ne pas suivre « d’arbre des choix » </a:t>
            </a:r>
          </a:p>
          <a:p>
            <a:pPr algn="just"/>
            <a:endParaRPr lang="fr-FR" sz="2400" dirty="0"/>
          </a:p>
          <a:p>
            <a:pPr algn="just"/>
            <a:r>
              <a:rPr lang="fr-FR" sz="2400" b="1" i="1" dirty="0"/>
              <a:t>Par exemple </a:t>
            </a:r>
            <a:r>
              <a:rPr lang="fr-FR" sz="2400" i="1" dirty="0"/>
              <a:t>(peut être pas le meilleur mais c’est pour se faire une idée), si on cherche à obtenir le </a:t>
            </a:r>
            <a:r>
              <a:rPr lang="fr-FR" sz="2400" i="1" dirty="0" err="1"/>
              <a:t>password</a:t>
            </a:r>
            <a:r>
              <a:rPr lang="fr-FR" sz="2400" i="1" dirty="0"/>
              <a:t> de quelqu’un…</a:t>
            </a:r>
          </a:p>
          <a:p>
            <a:pPr algn="just"/>
            <a:endParaRPr lang="fr-FR" sz="2400" dirty="0"/>
          </a:p>
        </p:txBody>
      </p:sp>
    </p:spTree>
    <p:extLst>
      <p:ext uri="{BB962C8B-B14F-4D97-AF65-F5344CB8AC3E}">
        <p14:creationId xmlns:p14="http://schemas.microsoft.com/office/powerpoint/2010/main" val="20183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289679"/>
            <a:ext cx="10477164" cy="3477875"/>
          </a:xfrm>
          <a:prstGeom prst="rect">
            <a:avLst/>
          </a:prstGeom>
          <a:noFill/>
        </p:spPr>
        <p:txBody>
          <a:bodyPr wrap="square" rtlCol="0">
            <a:spAutoFit/>
          </a:bodyPr>
          <a:lstStyle/>
          <a:p>
            <a:pPr algn="ctr"/>
            <a:r>
              <a:rPr lang="fr-FR" sz="2800" b="1" dirty="0">
                <a:solidFill>
                  <a:schemeClr val="bg1">
                    <a:lumMod val="75000"/>
                  </a:schemeClr>
                </a:solidFill>
              </a:rPr>
              <a:t>Pourquoi ne pas suivre « d’arbre des choix » </a:t>
            </a:r>
          </a:p>
          <a:p>
            <a:pPr algn="just"/>
            <a:endParaRPr lang="fr-FR" sz="2400" dirty="0"/>
          </a:p>
          <a:p>
            <a:pPr algn="just"/>
            <a:r>
              <a:rPr lang="fr-FR" sz="2400" b="1" i="1" dirty="0"/>
              <a:t>Par exemple </a:t>
            </a:r>
            <a:r>
              <a:rPr lang="fr-FR" sz="2400" i="1" dirty="0"/>
              <a:t>(peut être pas le meilleur mais c’est pour se faire une idée), si on cherche à obtenir le </a:t>
            </a:r>
            <a:r>
              <a:rPr lang="fr-FR" sz="2400" i="1" dirty="0" err="1"/>
              <a:t>password</a:t>
            </a:r>
            <a:r>
              <a:rPr lang="fr-FR" sz="2400" i="1" dirty="0"/>
              <a:t> de quelqu’un…</a:t>
            </a:r>
          </a:p>
          <a:p>
            <a:pPr algn="just"/>
            <a:endParaRPr lang="fr-FR" sz="2400" dirty="0"/>
          </a:p>
          <a:p>
            <a:pPr marL="342900" indent="-342900" algn="just">
              <a:buFont typeface="Arial" panose="020B0604020202020204" pitchFamily="34" charset="0"/>
              <a:buChar char="•"/>
            </a:pPr>
            <a:r>
              <a:rPr lang="fr-FR" sz="2400" dirty="0"/>
              <a:t>On peut se faire passer pour un service technique standard et poser une série de questions qui mèneront à demander explicitement le </a:t>
            </a:r>
            <a:r>
              <a:rPr lang="fr-FR" sz="2400" dirty="0" err="1"/>
              <a:t>password</a:t>
            </a:r>
            <a:r>
              <a:rPr lang="fr-FR" sz="2400" dirty="0"/>
              <a:t>… mais on risque que la personne trouve une question louche ou hors contexte ou juste se demande pourquoi un service technique la contacte…</a:t>
            </a:r>
          </a:p>
        </p:txBody>
      </p:sp>
    </p:spTree>
    <p:extLst>
      <p:ext uri="{BB962C8B-B14F-4D97-AF65-F5344CB8AC3E}">
        <p14:creationId xmlns:p14="http://schemas.microsoft.com/office/powerpoint/2010/main" val="6382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95400" y="289679"/>
            <a:ext cx="10477164" cy="6063198"/>
          </a:xfrm>
          <a:prstGeom prst="rect">
            <a:avLst/>
          </a:prstGeom>
          <a:noFill/>
        </p:spPr>
        <p:txBody>
          <a:bodyPr wrap="square" rtlCol="0">
            <a:spAutoFit/>
          </a:bodyPr>
          <a:lstStyle/>
          <a:p>
            <a:pPr algn="ctr"/>
            <a:r>
              <a:rPr lang="fr-FR" sz="2800" b="1" dirty="0">
                <a:solidFill>
                  <a:schemeClr val="bg1">
                    <a:lumMod val="75000"/>
                  </a:schemeClr>
                </a:solidFill>
              </a:rPr>
              <a:t>Pourquoi ne pas suivre « d’arbre des choix » </a:t>
            </a:r>
          </a:p>
          <a:p>
            <a:pPr algn="just"/>
            <a:endParaRPr lang="fr-FR" sz="2400" dirty="0"/>
          </a:p>
          <a:p>
            <a:pPr algn="just"/>
            <a:r>
              <a:rPr lang="fr-FR" sz="2400" b="1" i="1" dirty="0"/>
              <a:t>Par exemple </a:t>
            </a:r>
            <a:r>
              <a:rPr lang="fr-FR" sz="2400" i="1" dirty="0"/>
              <a:t>(peut être pas le meilleur mais c’est pour se faire une idée), si on cherche à obtenir le </a:t>
            </a:r>
            <a:r>
              <a:rPr lang="fr-FR" sz="2400" i="1" dirty="0" err="1"/>
              <a:t>password</a:t>
            </a:r>
            <a:r>
              <a:rPr lang="fr-FR" sz="2400" i="1" dirty="0"/>
              <a:t> de quelqu’un…</a:t>
            </a:r>
          </a:p>
          <a:p>
            <a:pPr algn="just"/>
            <a:endParaRPr lang="fr-FR" sz="2400" dirty="0"/>
          </a:p>
          <a:p>
            <a:pPr marL="342900" indent="-342900" algn="just">
              <a:buFont typeface="Arial" panose="020B0604020202020204" pitchFamily="34" charset="0"/>
              <a:buChar char="•"/>
            </a:pPr>
            <a:r>
              <a:rPr lang="fr-FR" sz="2400" dirty="0">
                <a:solidFill>
                  <a:schemeClr val="accent5">
                    <a:lumMod val="60000"/>
                    <a:lumOff val="40000"/>
                  </a:schemeClr>
                </a:solidFill>
              </a:rPr>
              <a:t>On peut se faire passer pour un service technique standard et poser une série de questions qui mèneront à demander explicitement le </a:t>
            </a:r>
            <a:r>
              <a:rPr lang="fr-FR" sz="2400" dirty="0" err="1">
                <a:solidFill>
                  <a:schemeClr val="accent5">
                    <a:lumMod val="60000"/>
                    <a:lumOff val="40000"/>
                  </a:schemeClr>
                </a:solidFill>
              </a:rPr>
              <a:t>password</a:t>
            </a:r>
            <a:r>
              <a:rPr lang="fr-FR" sz="2400" dirty="0">
                <a:solidFill>
                  <a:schemeClr val="accent5">
                    <a:lumMod val="60000"/>
                    <a:lumOff val="40000"/>
                  </a:schemeClr>
                </a:solidFill>
              </a:rPr>
              <a:t>… mais on risque que la personne trouve une question louche ou hors contexte ou juste se demande pourquoi un service technique la contacte…</a:t>
            </a:r>
          </a:p>
          <a:p>
            <a:pPr marL="342900" indent="-342900" algn="just">
              <a:buFont typeface="Wingdings" panose="05000000000000000000" pitchFamily="2" charset="2"/>
              <a:buChar char="Ø"/>
            </a:pPr>
            <a:r>
              <a:rPr lang="fr-FR" sz="2400" dirty="0"/>
              <a:t>Il faut garder à l’esprit que l’on veut le </a:t>
            </a:r>
            <a:r>
              <a:rPr lang="fr-FR" sz="2400" dirty="0" err="1"/>
              <a:t>password</a:t>
            </a:r>
            <a:r>
              <a:rPr lang="fr-FR" sz="2400" dirty="0"/>
              <a:t>:</a:t>
            </a:r>
          </a:p>
          <a:p>
            <a:pPr algn="just"/>
            <a:r>
              <a:rPr lang="fr-FR" sz="2400" dirty="0"/>
              <a:t>	1 Analyser la cible (par exemple elle est ingénieur informaticien et cherche 	du travail).</a:t>
            </a:r>
          </a:p>
          <a:p>
            <a:pPr algn="just"/>
            <a:r>
              <a:rPr lang="fr-FR" sz="2400" dirty="0"/>
              <a:t>	2 Lui proposer de créer un compte pour un cabinet de recrutement factice 	ou lui offrir un petit cadeau (</a:t>
            </a:r>
            <a:r>
              <a:rPr lang="fr-FR" sz="2400" dirty="0" err="1"/>
              <a:t>pdf</a:t>
            </a:r>
            <a:r>
              <a:rPr lang="fr-FR" sz="2400" dirty="0"/>
              <a:t> vérolé?) sur des techniques pour améliorer 	son CV (la personne aura plus tendance à lire vu qu’elle est ingénieure 	contrairement à un ouvrier dans le BTP…)</a:t>
            </a:r>
            <a:endParaRPr lang="fr-FR" sz="2000" dirty="0"/>
          </a:p>
        </p:txBody>
      </p:sp>
    </p:spTree>
    <p:extLst>
      <p:ext uri="{BB962C8B-B14F-4D97-AF65-F5344CB8AC3E}">
        <p14:creationId xmlns:p14="http://schemas.microsoft.com/office/powerpoint/2010/main" val="202329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3432" y="905232"/>
            <a:ext cx="10153128" cy="1077218"/>
          </a:xfrm>
          <a:prstGeom prst="rect">
            <a:avLst/>
          </a:prstGeom>
          <a:noFill/>
        </p:spPr>
        <p:txBody>
          <a:bodyPr wrap="square" rtlCol="0">
            <a:spAutoFit/>
          </a:bodyPr>
          <a:lstStyle/>
          <a:p>
            <a:pPr algn="ctr"/>
            <a:r>
              <a:rPr lang="fr-FR" sz="2400" b="1" dirty="0"/>
              <a:t>Si on veut discuter OSINT pure…</a:t>
            </a:r>
          </a:p>
          <a:p>
            <a:endParaRPr lang="fr-FR" sz="2000" dirty="0"/>
          </a:p>
          <a:p>
            <a:endParaRPr lang="fr-FR" sz="2000" i="1" dirty="0"/>
          </a:p>
        </p:txBody>
      </p:sp>
    </p:spTree>
    <p:extLst>
      <p:ext uri="{BB962C8B-B14F-4D97-AF65-F5344CB8AC3E}">
        <p14:creationId xmlns:p14="http://schemas.microsoft.com/office/powerpoint/2010/main" val="62034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3323987"/>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solidFill>
                  <a:schemeClr val="bg1">
                    <a:lumMod val="75000"/>
                  </a:schemeClr>
                </a:solidFill>
              </a:rPr>
              <a:t>Formation universitaire en informatique, réseaux et télécom (surtout autodidacte)</a:t>
            </a:r>
          </a:p>
          <a:p>
            <a:pPr marL="742950" lvl="1" indent="-285750">
              <a:spcAft>
                <a:spcPts val="1200"/>
              </a:spcAft>
              <a:buFont typeface="Symbol"/>
              <a:buChar char="Þ"/>
            </a:pPr>
            <a:r>
              <a:rPr lang="fr-FR" sz="2200" dirty="0">
                <a:solidFill>
                  <a:schemeClr val="bg1">
                    <a:lumMod val="75000"/>
                  </a:schemeClr>
                </a:solidFill>
              </a:rPr>
              <a:t>Master recherche en sociologie et philosophie politique (Paris 7)</a:t>
            </a:r>
          </a:p>
          <a:p>
            <a:pPr marL="1200150" lvl="2" indent="-285750">
              <a:spcAft>
                <a:spcPts val="1200"/>
              </a:spcAft>
              <a:buFont typeface="Symbol"/>
              <a:buChar char="Þ"/>
            </a:pPr>
            <a:r>
              <a:rPr lang="fr-FR" sz="2200" dirty="0">
                <a:solidFill>
                  <a:schemeClr val="bg1">
                    <a:lumMod val="75000"/>
                  </a:schemeClr>
                </a:solidFill>
              </a:rPr>
              <a:t>MBA en stratégie d’intelligence économique (EGE)</a:t>
            </a:r>
          </a:p>
          <a:p>
            <a:pPr marL="1657350" lvl="3" indent="-285750">
              <a:spcAft>
                <a:spcPts val="1200"/>
              </a:spcAft>
              <a:buFont typeface="Symbol"/>
              <a:buChar char="Þ"/>
            </a:pPr>
            <a:r>
              <a:rPr lang="fr-FR" sz="2200" dirty="0"/>
              <a:t>Publications (MISC, Revue de défense nationale, EGE…)</a:t>
            </a:r>
          </a:p>
        </p:txBody>
      </p:sp>
    </p:spTree>
    <p:extLst>
      <p:ext uri="{BB962C8B-B14F-4D97-AF65-F5344CB8AC3E}">
        <p14:creationId xmlns:p14="http://schemas.microsoft.com/office/powerpoint/2010/main" val="136490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3432" y="905232"/>
            <a:ext cx="10153128" cy="1692771"/>
          </a:xfrm>
          <a:prstGeom prst="rect">
            <a:avLst/>
          </a:prstGeom>
          <a:noFill/>
        </p:spPr>
        <p:txBody>
          <a:bodyPr wrap="square" rtlCol="0">
            <a:spAutoFit/>
          </a:bodyPr>
          <a:lstStyle/>
          <a:p>
            <a:pPr algn="ctr"/>
            <a:r>
              <a:rPr lang="fr-FR" sz="2400" b="1" dirty="0"/>
              <a:t>Si on veut discuter OSINT pure…</a:t>
            </a:r>
          </a:p>
          <a:p>
            <a:endParaRPr lang="fr-FR" sz="2000" dirty="0"/>
          </a:p>
          <a:p>
            <a:r>
              <a:rPr lang="fr-FR" sz="2000" dirty="0"/>
              <a:t>1] On peut utiliser les sciences sociales pour trouver des mots clés innovants ou liés à un habitus  pour cibler certains groupes sociaux/culturels.</a:t>
            </a:r>
          </a:p>
          <a:p>
            <a:r>
              <a:rPr lang="fr-FR" sz="2000" i="1" dirty="0"/>
              <a:t>	</a:t>
            </a:r>
          </a:p>
        </p:txBody>
      </p:sp>
    </p:spTree>
    <p:extLst>
      <p:ext uri="{BB962C8B-B14F-4D97-AF65-F5344CB8AC3E}">
        <p14:creationId xmlns:p14="http://schemas.microsoft.com/office/powerpoint/2010/main" val="26427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3432" y="905232"/>
            <a:ext cx="10153128" cy="2923877"/>
          </a:xfrm>
          <a:prstGeom prst="rect">
            <a:avLst/>
          </a:prstGeom>
          <a:noFill/>
        </p:spPr>
        <p:txBody>
          <a:bodyPr wrap="square" rtlCol="0">
            <a:spAutoFit/>
          </a:bodyPr>
          <a:lstStyle/>
          <a:p>
            <a:pPr algn="ctr"/>
            <a:r>
              <a:rPr lang="fr-FR" sz="2400" b="1" dirty="0"/>
              <a:t>Si on veut discuter OSINT pure…</a:t>
            </a:r>
          </a:p>
          <a:p>
            <a:endParaRPr lang="fr-FR" sz="2000" dirty="0"/>
          </a:p>
          <a:p>
            <a:r>
              <a:rPr lang="fr-FR" sz="2000" dirty="0"/>
              <a:t>1] On peut utiliser les sciences sociales pour trouver des mots clés innovants ou liés à un habitus  pour cibler certains groupes sociaux/culturels.</a:t>
            </a:r>
          </a:p>
          <a:p>
            <a:r>
              <a:rPr lang="fr-FR" sz="2000" i="1" dirty="0"/>
              <a:t>	Exemples: </a:t>
            </a:r>
          </a:p>
          <a:p>
            <a:r>
              <a:rPr lang="fr-FR" sz="2000" i="1" dirty="0"/>
              <a:t>	Combien de mots existent pour désigner des sauvegardes, ou pourraient être 	utilisés pour les désigner?  (backups, </a:t>
            </a:r>
            <a:r>
              <a:rPr lang="fr-FR" sz="2000" i="1" dirty="0" err="1"/>
              <a:t>save</a:t>
            </a:r>
            <a:r>
              <a:rPr lang="fr-FR" sz="2000" i="1" dirty="0"/>
              <a:t>, sauvegardes, sauvegarder, </a:t>
            </a:r>
            <a:r>
              <a:rPr lang="fr-FR" sz="2000" i="1" dirty="0" err="1"/>
              <a:t>asauver</a:t>
            </a:r>
            <a:r>
              <a:rPr lang="fr-FR" sz="2000" i="1" dirty="0"/>
              <a:t>, 	</a:t>
            </a:r>
            <a:r>
              <a:rPr lang="fr-FR" sz="2000" i="1" dirty="0" err="1"/>
              <a:t>tosave</a:t>
            </a:r>
            <a:r>
              <a:rPr lang="fr-FR" sz="2000" i="1" dirty="0"/>
              <a:t>….)</a:t>
            </a:r>
          </a:p>
          <a:p>
            <a:r>
              <a:rPr lang="fr-FR" sz="2000" i="1" dirty="0"/>
              <a:t>	Combien de façon il y a de nommer de l’argent? La police? Qui les utilise? (la liste 	serait longue…. Et les groupes sociaux qui emploient ces mots aussi nombreux)</a:t>
            </a:r>
          </a:p>
        </p:txBody>
      </p:sp>
    </p:spTree>
    <p:extLst>
      <p:ext uri="{BB962C8B-B14F-4D97-AF65-F5344CB8AC3E}">
        <p14:creationId xmlns:p14="http://schemas.microsoft.com/office/powerpoint/2010/main" val="17714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3432" y="905232"/>
            <a:ext cx="10153128" cy="4154984"/>
          </a:xfrm>
          <a:prstGeom prst="rect">
            <a:avLst/>
          </a:prstGeom>
          <a:noFill/>
        </p:spPr>
        <p:txBody>
          <a:bodyPr wrap="square" rtlCol="0">
            <a:spAutoFit/>
          </a:bodyPr>
          <a:lstStyle/>
          <a:p>
            <a:pPr algn="ctr"/>
            <a:r>
              <a:rPr lang="fr-FR" sz="2400" b="1" dirty="0"/>
              <a:t>Si on veut discuter OSINT pure…</a:t>
            </a:r>
          </a:p>
          <a:p>
            <a:endParaRPr lang="fr-FR" sz="2000" dirty="0"/>
          </a:p>
          <a:p>
            <a:r>
              <a:rPr lang="fr-FR" sz="2000" dirty="0"/>
              <a:t>1] On peut utiliser les sciences sociales pour trouver des mots clés innovants ou liés à un habitus  pour cibler certains groupes sociaux/culturels.</a:t>
            </a:r>
          </a:p>
          <a:p>
            <a:r>
              <a:rPr lang="fr-FR" sz="2000" i="1" dirty="0"/>
              <a:t>	Exemples: </a:t>
            </a:r>
          </a:p>
          <a:p>
            <a:r>
              <a:rPr lang="fr-FR" sz="2000" i="1" dirty="0"/>
              <a:t>	Combien de mots existent pour désigner des sauvegardes, ou pourraient être 	utilisés pour les désigner?  (backups, </a:t>
            </a:r>
            <a:r>
              <a:rPr lang="fr-FR" sz="2000" i="1" dirty="0" err="1"/>
              <a:t>save</a:t>
            </a:r>
            <a:r>
              <a:rPr lang="fr-FR" sz="2000" i="1" dirty="0"/>
              <a:t>, sauvegardes, sauvegarder, </a:t>
            </a:r>
            <a:r>
              <a:rPr lang="fr-FR" sz="2000" i="1" dirty="0" err="1"/>
              <a:t>asauver</a:t>
            </a:r>
            <a:r>
              <a:rPr lang="fr-FR" sz="2000" i="1" dirty="0"/>
              <a:t>, 	</a:t>
            </a:r>
            <a:r>
              <a:rPr lang="fr-FR" sz="2000" i="1" dirty="0" err="1"/>
              <a:t>tosave</a:t>
            </a:r>
            <a:r>
              <a:rPr lang="fr-FR" sz="2000" i="1" dirty="0"/>
              <a:t>….)</a:t>
            </a:r>
          </a:p>
          <a:p>
            <a:r>
              <a:rPr lang="fr-FR" sz="2000" i="1" dirty="0"/>
              <a:t>	Combien de façon il y a de nommer de l’argent? La police? Qui les utilise? (la liste 	serait longue…. Et les groupes sociaux qui emploient ces mots aussi nombreux)</a:t>
            </a:r>
          </a:p>
          <a:p>
            <a:endParaRPr lang="fr-FR" sz="2000" dirty="0"/>
          </a:p>
          <a:p>
            <a:r>
              <a:rPr lang="fr-FR" sz="2000" dirty="0"/>
              <a:t>2] On peut utiliser les sciences sociales pour faire des profilages psycho-sociologiques de quelqu’un sans le connaitre vraiment et donc avoir une production de savoir fine à son égard.</a:t>
            </a:r>
          </a:p>
          <a:p>
            <a:r>
              <a:rPr lang="fr-FR" sz="2000" i="1" dirty="0"/>
              <a:t>	</a:t>
            </a:r>
          </a:p>
        </p:txBody>
      </p:sp>
    </p:spTree>
    <p:extLst>
      <p:ext uri="{BB962C8B-B14F-4D97-AF65-F5344CB8AC3E}">
        <p14:creationId xmlns:p14="http://schemas.microsoft.com/office/powerpoint/2010/main" val="376558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83432" y="905232"/>
            <a:ext cx="10153128" cy="4462760"/>
          </a:xfrm>
          <a:prstGeom prst="rect">
            <a:avLst/>
          </a:prstGeom>
          <a:noFill/>
        </p:spPr>
        <p:txBody>
          <a:bodyPr wrap="square" rtlCol="0">
            <a:spAutoFit/>
          </a:bodyPr>
          <a:lstStyle/>
          <a:p>
            <a:pPr algn="ctr"/>
            <a:r>
              <a:rPr lang="fr-FR" sz="2400" b="1" dirty="0"/>
              <a:t>Si on veut discuter OSINT pure…</a:t>
            </a:r>
          </a:p>
          <a:p>
            <a:endParaRPr lang="fr-FR" sz="2000" dirty="0"/>
          </a:p>
          <a:p>
            <a:r>
              <a:rPr lang="fr-FR" sz="2000" dirty="0"/>
              <a:t>1] On peut utiliser les sciences sociales pour trouver des mots clés innovants ou liés à un habitus  pour cibler certains groupes sociaux/culturels.</a:t>
            </a:r>
          </a:p>
          <a:p>
            <a:r>
              <a:rPr lang="fr-FR" sz="2000" i="1" dirty="0"/>
              <a:t>	Exemples: </a:t>
            </a:r>
          </a:p>
          <a:p>
            <a:r>
              <a:rPr lang="fr-FR" sz="2000" i="1" dirty="0"/>
              <a:t>	Combien de mots existent pour désigner des sauvegardes, ou pourraient être 	utilisés pour les désigner?  (backups, </a:t>
            </a:r>
            <a:r>
              <a:rPr lang="fr-FR" sz="2000" i="1" dirty="0" err="1"/>
              <a:t>save</a:t>
            </a:r>
            <a:r>
              <a:rPr lang="fr-FR" sz="2000" i="1" dirty="0"/>
              <a:t>, sauvegardes, sauvegarder, </a:t>
            </a:r>
            <a:r>
              <a:rPr lang="fr-FR" sz="2000" i="1" dirty="0" err="1"/>
              <a:t>asauver</a:t>
            </a:r>
            <a:r>
              <a:rPr lang="fr-FR" sz="2000" i="1" dirty="0"/>
              <a:t>, 	</a:t>
            </a:r>
            <a:r>
              <a:rPr lang="fr-FR" sz="2000" i="1" dirty="0" err="1"/>
              <a:t>tosave</a:t>
            </a:r>
            <a:r>
              <a:rPr lang="fr-FR" sz="2000" i="1" dirty="0"/>
              <a:t>….)</a:t>
            </a:r>
          </a:p>
          <a:p>
            <a:r>
              <a:rPr lang="fr-FR" sz="2000" i="1" dirty="0"/>
              <a:t>	Combien de façon il y a de nommer de l’argent? La police? Qui les utilise? (la liste 	serait longue…. Et les groupes sociaux qui emploient ces mots aussi nombreux)</a:t>
            </a:r>
          </a:p>
          <a:p>
            <a:endParaRPr lang="fr-FR" sz="2000" dirty="0"/>
          </a:p>
          <a:p>
            <a:r>
              <a:rPr lang="fr-FR" sz="2000" dirty="0"/>
              <a:t>2] On peut utiliser les sciences sociales pour faire des profilages psycho-sociologiques de quelqu’un sans le connaitre vraiment et donc avoir une production de savoir fine à son égard.</a:t>
            </a:r>
          </a:p>
          <a:p>
            <a:r>
              <a:rPr lang="fr-FR" sz="2000" i="1" dirty="0"/>
              <a:t>	Exemple: il suffit de prendre deux pages </a:t>
            </a:r>
            <a:r>
              <a:rPr lang="fr-FR" sz="2000" i="1" dirty="0" err="1"/>
              <a:t>facebook</a:t>
            </a:r>
            <a:r>
              <a:rPr lang="fr-FR" sz="2000" i="1" dirty="0"/>
              <a:t> « </a:t>
            </a:r>
            <a:r>
              <a:rPr lang="fr-FR" sz="2000" i="1" dirty="0" err="1"/>
              <a:t>random</a:t>
            </a:r>
            <a:r>
              <a:rPr lang="fr-FR" sz="2000" i="1" dirty="0"/>
              <a:t> » et comparer ce qui 	distingue un fan de Booba à un fan de Mozart….</a:t>
            </a:r>
          </a:p>
        </p:txBody>
      </p:sp>
    </p:spTree>
    <p:extLst>
      <p:ext uri="{BB962C8B-B14F-4D97-AF65-F5344CB8AC3E}">
        <p14:creationId xmlns:p14="http://schemas.microsoft.com/office/powerpoint/2010/main" val="361779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63552" y="404664"/>
            <a:ext cx="7848872" cy="1477328"/>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2" y="1412776"/>
            <a:ext cx="65659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447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4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55440" y="692696"/>
            <a:ext cx="10297144" cy="4154984"/>
          </a:xfrm>
          <a:prstGeom prst="rect">
            <a:avLst/>
          </a:prstGeom>
          <a:noFill/>
        </p:spPr>
        <p:txBody>
          <a:bodyPr wrap="square" rtlCol="0">
            <a:spAutoFit/>
          </a:bodyPr>
          <a:lstStyle/>
          <a:p>
            <a:pPr algn="ctr"/>
            <a:r>
              <a:rPr lang="fr-FR" sz="2400" b="1" dirty="0"/>
              <a:t>Qui suis-je? (histoire de savoir qui vous parle quand même….)</a:t>
            </a:r>
          </a:p>
          <a:p>
            <a:endParaRPr lang="fr-FR" sz="2400" dirty="0"/>
          </a:p>
          <a:p>
            <a:r>
              <a:rPr lang="fr-FR" sz="2200" dirty="0"/>
              <a:t>Mon petit cursus:</a:t>
            </a:r>
          </a:p>
          <a:p>
            <a:endParaRPr lang="fr-FR" sz="2200" dirty="0"/>
          </a:p>
          <a:p>
            <a:pPr marL="285750" indent="-285750">
              <a:spcAft>
                <a:spcPts val="1200"/>
              </a:spcAft>
              <a:buFont typeface="Symbol"/>
              <a:buChar char="Þ"/>
            </a:pPr>
            <a:r>
              <a:rPr lang="fr-FR" sz="2200" dirty="0">
                <a:solidFill>
                  <a:schemeClr val="bg1">
                    <a:lumMod val="75000"/>
                  </a:schemeClr>
                </a:solidFill>
              </a:rPr>
              <a:t>Formation universitaire en informatique, réseaux et télécom (surtout autodidacte)</a:t>
            </a:r>
          </a:p>
          <a:p>
            <a:pPr marL="742950" lvl="1" indent="-285750">
              <a:spcAft>
                <a:spcPts val="1200"/>
              </a:spcAft>
              <a:buFont typeface="Symbol"/>
              <a:buChar char="Þ"/>
            </a:pPr>
            <a:r>
              <a:rPr lang="fr-FR" sz="2200" dirty="0">
                <a:solidFill>
                  <a:schemeClr val="bg1">
                    <a:lumMod val="75000"/>
                  </a:schemeClr>
                </a:solidFill>
              </a:rPr>
              <a:t>Master recherche en sociologie et philosophie politique (Paris 7)</a:t>
            </a:r>
          </a:p>
          <a:p>
            <a:pPr marL="1200150" lvl="2" indent="-285750">
              <a:spcAft>
                <a:spcPts val="1200"/>
              </a:spcAft>
              <a:buFont typeface="Symbol"/>
              <a:buChar char="Þ"/>
            </a:pPr>
            <a:r>
              <a:rPr lang="fr-FR" sz="2200" dirty="0">
                <a:solidFill>
                  <a:schemeClr val="bg1">
                    <a:lumMod val="75000"/>
                  </a:schemeClr>
                </a:solidFill>
              </a:rPr>
              <a:t>MBA en stratégie d’intelligence économique (EGE)</a:t>
            </a:r>
          </a:p>
          <a:p>
            <a:pPr marL="1657350" lvl="3" indent="-285750">
              <a:spcAft>
                <a:spcPts val="1200"/>
              </a:spcAft>
              <a:buFont typeface="Symbol"/>
              <a:buChar char="Þ"/>
            </a:pPr>
            <a:r>
              <a:rPr lang="fr-FR" sz="2200" dirty="0">
                <a:solidFill>
                  <a:schemeClr val="bg1">
                    <a:lumMod val="75000"/>
                  </a:schemeClr>
                </a:solidFill>
              </a:rPr>
              <a:t>Publications (MISC, Revue de défense nationale, EGE…)</a:t>
            </a:r>
          </a:p>
          <a:p>
            <a:pPr marL="2114550" lvl="4" indent="-285750">
              <a:spcAft>
                <a:spcPts val="1200"/>
              </a:spcAft>
              <a:buFont typeface="Symbol"/>
              <a:buChar char="Þ"/>
            </a:pPr>
            <a:r>
              <a:rPr lang="fr-FR" sz="2200" dirty="0"/>
              <a:t>Enseignement/formation (hygiène informationnelle, </a:t>
            </a:r>
            <a:r>
              <a:rPr lang="fr-FR" sz="2200" dirty="0" err="1"/>
              <a:t>cybercriminologie</a:t>
            </a:r>
            <a:r>
              <a:rPr lang="fr-FR" sz="2200" dirty="0"/>
              <a:t>, </a:t>
            </a:r>
            <a:r>
              <a:rPr lang="fr-FR" sz="2200" dirty="0" err="1"/>
              <a:t>pentest</a:t>
            </a:r>
            <a:r>
              <a:rPr lang="fr-FR" sz="2200" dirty="0"/>
              <a:t>…)</a:t>
            </a:r>
          </a:p>
        </p:txBody>
      </p:sp>
    </p:spTree>
    <p:extLst>
      <p:ext uri="{BB962C8B-B14F-4D97-AF65-F5344CB8AC3E}">
        <p14:creationId xmlns:p14="http://schemas.microsoft.com/office/powerpoint/2010/main" val="16108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Cover options">
  <a:themeElements>
    <a:clrScheme name="New-CG">
      <a:dk1>
        <a:srgbClr val="000000"/>
      </a:dk1>
      <a:lt1>
        <a:sysClr val="window" lastClr="FFFFFF"/>
      </a:lt1>
      <a:dk2>
        <a:srgbClr val="0070AD"/>
      </a:dk2>
      <a:lt2>
        <a:srgbClr val="EDEDED"/>
      </a:lt2>
      <a:accent1>
        <a:srgbClr val="0070AD"/>
      </a:accent1>
      <a:accent2>
        <a:srgbClr val="12ABDB"/>
      </a:accent2>
      <a:accent3>
        <a:srgbClr val="2B0A3D"/>
      </a:accent3>
      <a:accent4>
        <a:srgbClr val="FF304C"/>
      </a:accent4>
      <a:accent5>
        <a:srgbClr val="95E616"/>
      </a:accent5>
      <a:accent6>
        <a:srgbClr val="C2CF00"/>
      </a:accent6>
      <a:hlink>
        <a:srgbClr val="005481"/>
      </a:hlink>
      <a:folHlink>
        <a:srgbClr val="861763"/>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geti-ppt-template.pptx" id="{74CBC20A-5C78-4BA8-A195-24C07BE40C62}" vid="{D622C579-F77D-488D-92D0-B4D2EF913E1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669</TotalTime>
  <Words>3786</Words>
  <Application>Microsoft Office PowerPoint</Application>
  <PresentationFormat>Grand écran</PresentationFormat>
  <Paragraphs>494</Paragraphs>
  <Slides>85</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85</vt:i4>
      </vt:variant>
    </vt:vector>
  </HeadingPairs>
  <TitlesOfParts>
    <vt:vector size="93" baseType="lpstr">
      <vt:lpstr>Arial</vt:lpstr>
      <vt:lpstr>Calibri</vt:lpstr>
      <vt:lpstr>Courier New</vt:lpstr>
      <vt:lpstr>Symbol</vt:lpstr>
      <vt:lpstr>Verdana</vt:lpstr>
      <vt:lpstr>Wingdings</vt:lpstr>
      <vt:lpstr>Composite</vt:lpstr>
      <vt:lpstr>Cover options</vt:lpstr>
      <vt:lpstr>Présentation PowerPoint</vt:lpstr>
      <vt:lpstr>Initiation à la sociologie au service du SE et de l’OSINT.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Devoteam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sociologie  au service de l’OSINT et du SE</dc:title>
  <dc:creator>Benoist Hugo</dc:creator>
  <cp:lastModifiedBy>User7</cp:lastModifiedBy>
  <cp:revision>71</cp:revision>
  <dcterms:created xsi:type="dcterms:W3CDTF">2019-05-15T00:05:13Z</dcterms:created>
  <dcterms:modified xsi:type="dcterms:W3CDTF">2020-01-23T12:30:18Z</dcterms:modified>
</cp:coreProperties>
</file>