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1" r:id="rId5"/>
    <p:sldId id="260" r:id="rId6"/>
    <p:sldId id="268" r:id="rId7"/>
    <p:sldId id="264" r:id="rId8"/>
    <p:sldId id="267" r:id="rId9"/>
    <p:sldId id="263" r:id="rId10"/>
    <p:sldId id="269" r:id="rId11"/>
    <p:sldId id="270" r:id="rId12"/>
    <p:sldId id="271" r:id="rId13"/>
    <p:sldId id="272" r:id="rId14"/>
    <p:sldId id="266" r:id="rId15"/>
    <p:sldId id="273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D5A8"/>
    <a:srgbClr val="05EDBE"/>
    <a:srgbClr val="04A482"/>
    <a:srgbClr val="00808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53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D91AD-3B36-45CD-ACF3-BBC2B4832CB8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B5E59-F0F4-4E68-B630-074FB2F15D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692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C63972-DF7C-443E-9DEE-EB7BBEB04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9984C54-BE0A-4918-989D-D40AA78B9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F739E9-50DE-4CB8-ABEB-643D488C6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BC05-0297-4648-AEE0-AA8C3F97CE1A}" type="datetime1">
              <a:rPr lang="fr-FR" smtClean="0"/>
              <a:t>28/06/2021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FFB99B-551C-4C03-81B7-8733F60BE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E39D29-3E3F-4DCE-90B4-2BF75D60A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1B58-655F-4CA6-A3A9-97AE806DE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07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910E2-5BCE-4409-8427-4DDE48FA0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2801168-03BA-472C-9B1C-A4D1B3D0F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12B153-6BA7-4844-A873-8B4F11036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3A3E-9D63-446F-B1BB-A5004C168FCD}" type="datetime1">
              <a:rPr lang="fr-FR" smtClean="0"/>
              <a:t>28/06/2021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6171DD-4FFD-45D0-A9B4-2549DA7DB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4CDDC0-4643-45D5-9D95-EFCE5A573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1B58-655F-4CA6-A3A9-97AE806DE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90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5EB830F-5782-453E-B76E-3569FC101A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6B25293-917E-472C-9C2C-951CCF6F3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566ADD-075F-466F-ADA7-0AFCC9F64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FD94-059A-4FE6-BACD-E37D1A7C6199}" type="datetime1">
              <a:rPr lang="fr-FR" smtClean="0"/>
              <a:t>28/06/2021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4ADC07-6719-4037-BEC5-6726E32AE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7ADC24-BC15-4123-B7E0-7FE0FF997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1B58-655F-4CA6-A3A9-97AE806DE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82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ED4E5A-790B-469C-8345-3637F474F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3DC9A5-1A22-4F0E-AE39-168FCF44A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5131E1-5D3E-48D0-B092-3422AE4E6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B2AE-1DC7-4E4B-9E79-AAB1B344D2C6}" type="datetime1">
              <a:rPr lang="fr-FR" smtClean="0"/>
              <a:t>28/06/2021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F2AAC1-6830-49F2-A7A9-FFA8B65B6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869C19-7350-4742-8B41-FCF6EEF51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1B58-655F-4CA6-A3A9-97AE806DE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27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9FCFDA-399A-4CE4-B170-6A7591D98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FF6FC1-A816-4499-864D-E5C20ECD9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A31C0F-AB9C-4CA3-8E0D-2D9440BFB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BD7F-41EF-4E68-9082-239487438827}" type="datetime1">
              <a:rPr lang="fr-FR" smtClean="0"/>
              <a:t>28/06/2021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E82EAA-987A-43A0-BFF7-78F8C04E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BD419C-AFEC-4735-9CF7-971FF1D66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1B58-655F-4CA6-A3A9-97AE806DE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66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586361-16C6-4E8C-8131-6C722DB02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DAA695-155F-4264-BAF7-2C4BC6815A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0BFC9EA-0DD7-479E-A4AE-39BD68337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2D659C-F9B5-411F-B747-97214C4A0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4E7A-2E44-48D9-9298-374875488B38}" type="datetime1">
              <a:rPr lang="fr-FR" smtClean="0"/>
              <a:t>28/06/2021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C85F763-1789-49F6-A5AC-CD5F7440E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E1CFC6-F6B7-44BD-8FAF-EEA54C29F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1B58-655F-4CA6-A3A9-97AE806DE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182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8E6404-4B0D-4415-96EC-FBA3097C8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17A207-C717-4ED5-B35F-7EB8F9653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AECB28-F17E-467D-98A9-3269AC3BE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8B9009E-4558-4E38-A005-876A83D240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1865020-C37A-4835-9DC1-80C05AA80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228ADF6-2C7B-42B2-87C8-F7C99133B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FE51-6751-4603-8B77-619A45D1D3ED}" type="datetime1">
              <a:rPr lang="fr-FR" smtClean="0"/>
              <a:t>28/06/2021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D3FD625-DBDF-4ACC-8514-098E55B72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CD28954-CA00-4566-B5FB-5E521F07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1B58-655F-4CA6-A3A9-97AE806DE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05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401C20-5052-4270-9E87-4FAB81F54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8E7DA6-4B07-4AC8-8225-0510CFC78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136A-1ACC-4D8B-9DA5-41F1A95150B8}" type="datetime1">
              <a:rPr lang="fr-FR" smtClean="0"/>
              <a:t>28/06/2021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23DB35F-9B76-4213-91C5-AD0C1AA02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3E2DCFA-3D54-4C6A-8A67-396307907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1B58-655F-4CA6-A3A9-97AE806DE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97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4059B2E-E9D9-4069-997F-CDFB4974C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5AF4-3614-4987-AA95-DB55BCE0DF02}" type="datetime1">
              <a:rPr lang="fr-FR" smtClean="0"/>
              <a:t>28/06/2021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9E55291-9A92-4438-9291-542B7A961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01AD99-31B6-48F3-8FF7-CCDFCF023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1B58-655F-4CA6-A3A9-97AE806DE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295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7AAFA6-FB02-4F6E-902D-E99CF8B6D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4F0C74-DA6C-4F9B-8945-F7A4F97DD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D717A08-AA92-4DBB-8BC1-FEB0DF89B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2DF5CB-9030-4032-8DAA-4927D59A6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2F4F-53D0-4BB2-BA8B-4CDF4987584B}" type="datetime1">
              <a:rPr lang="fr-FR" smtClean="0"/>
              <a:t>28/06/2021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3DA35A-E993-4306-80BC-6D1C12A6F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729E9B-F876-4792-B5DA-E3242710B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1B58-655F-4CA6-A3A9-97AE806DE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354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1B8444-4027-4906-99A0-6BC5E6499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AC42C98-544D-438A-A56D-33E26F1BD7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2C05C7-D49A-4E00-AA34-05D9B3EE7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6017F1-203D-47CE-AE52-21009612B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7CF8-AF4D-4130-8AD6-596CE72FDB06}" type="datetime1">
              <a:rPr lang="fr-FR" smtClean="0"/>
              <a:t>28/06/2021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1C7E65-59FF-46AC-997F-D74F6B5DC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A855EF-2E97-475C-B492-EBF7B71D3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1B58-655F-4CA6-A3A9-97AE806DE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19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FADDF84-13CB-480D-8DDB-EEFD26CE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84ACA3-00D3-43C1-B25E-0DA67FD2C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B656BE-2F79-4A19-A7C2-88DB24583E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D8701-289E-4E6F-AF31-0F8F66A69601}" type="datetime1">
              <a:rPr lang="fr-FR" smtClean="0"/>
              <a:t>28/06/2021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EA8805-6BAC-4428-8281-9F6F41B7A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DAB1F8-1138-4F95-9E41-CDDE30C06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21B58-655F-4CA6-A3A9-97AE806DE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73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lockchair.com/bitcoin/transactions?q=time(2021-06-10..2021-06-20),output_total(100000000)" TargetMode="Externa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F50B8B-40DB-466D-88B4-7B9978DB4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21557"/>
            <a:ext cx="12192000" cy="283858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fr-FR" sz="7300" b="1" dirty="0">
                <a:solidFill>
                  <a:srgbClr val="002060"/>
                </a:solidFill>
              </a:rPr>
              <a:t>CRYPTOMONNAIES</a:t>
            </a:r>
            <a:br>
              <a:rPr lang="fr-F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fr-F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dirty="0">
                <a:solidFill>
                  <a:srgbClr val="002060"/>
                </a:solidFill>
              </a:rPr>
              <a:t>De la blockchain à la </a:t>
            </a:r>
            <a:r>
              <a:rPr lang="fr-FR" dirty="0">
                <a:solidFill>
                  <a:srgbClr val="05EDBE"/>
                </a:solidFill>
              </a:rPr>
              <a:t>(</a:t>
            </a:r>
            <a:r>
              <a:rPr lang="fr-FR" dirty="0">
                <a:solidFill>
                  <a:srgbClr val="002060"/>
                </a:solidFill>
              </a:rPr>
              <a:t>dés</a:t>
            </a:r>
            <a:r>
              <a:rPr lang="fr-FR" dirty="0">
                <a:solidFill>
                  <a:srgbClr val="05EDBE"/>
                </a:solidFill>
              </a:rPr>
              <a:t>)</a:t>
            </a:r>
            <a:r>
              <a:rPr lang="fr-FR" dirty="0">
                <a:solidFill>
                  <a:srgbClr val="002060"/>
                </a:solidFill>
              </a:rPr>
              <a:t>anonymisation</a:t>
            </a:r>
            <a:endParaRPr lang="fr-FR" sz="7200" dirty="0">
              <a:solidFill>
                <a:srgbClr val="00206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6D5D51-14ED-43A2-8993-941F0299C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867" y="-39774"/>
            <a:ext cx="1561331" cy="156133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250FA5F1-9CEE-4503-8C0A-C5E79023732A}"/>
              </a:ext>
            </a:extLst>
          </p:cNvPr>
          <p:cNvSpPr txBox="1">
            <a:spLocks/>
          </p:cNvSpPr>
          <p:nvPr/>
        </p:nvSpPr>
        <p:spPr>
          <a:xfrm>
            <a:off x="10598797" y="6274781"/>
            <a:ext cx="1473661" cy="643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002060"/>
                </a:solidFill>
              </a:rPr>
              <a:t>14/06/2021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1DCA108-D045-4D55-BC53-D6CEDA7421D1}"/>
              </a:ext>
            </a:extLst>
          </p:cNvPr>
          <p:cNvSpPr txBox="1">
            <a:spLocks/>
          </p:cNvSpPr>
          <p:nvPr/>
        </p:nvSpPr>
        <p:spPr>
          <a:xfrm>
            <a:off x="2996265" y="5277940"/>
            <a:ext cx="6199464" cy="643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002060"/>
                </a:solidFill>
              </a:rPr>
              <a:t>Éric Ruffié</a:t>
            </a:r>
            <a:r>
              <a:rPr lang="fr-FR" dirty="0">
                <a:solidFill>
                  <a:srgbClr val="002060"/>
                </a:solidFill>
              </a:rPr>
              <a:t>, Responsable cyber-investigations 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5BFADD17-06A0-4804-92A9-97FC0A6EDCFA}"/>
              </a:ext>
            </a:extLst>
          </p:cNvPr>
          <p:cNvCxnSpPr>
            <a:cxnSpLocks/>
          </p:cNvCxnSpPr>
          <p:nvPr/>
        </p:nvCxnSpPr>
        <p:spPr>
          <a:xfrm flipV="1">
            <a:off x="3107997" y="4811457"/>
            <a:ext cx="5976000" cy="15167"/>
          </a:xfrm>
          <a:prstGeom prst="line">
            <a:avLst/>
          </a:prstGeom>
          <a:ln w="3175">
            <a:solidFill>
              <a:srgbClr val="05E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EGE - Le réseau d&amp;#39;experts en intelligence économique - Accueil">
            <a:extLst>
              <a:ext uri="{FF2B5EF4-FFF2-40B4-BE49-F238E27FC236}">
                <a16:creationId xmlns:a16="http://schemas.microsoft.com/office/drawing/2014/main" id="{88B8EEE0-8ABB-406C-988A-10ADB22C0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2" y="88045"/>
            <a:ext cx="1452562" cy="14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026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A6D5D51-14ED-43A2-8993-941F0299C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0" y="6142365"/>
            <a:ext cx="715635" cy="71563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250FA5F1-9CEE-4503-8C0A-C5E79023732A}"/>
              </a:ext>
            </a:extLst>
          </p:cNvPr>
          <p:cNvSpPr txBox="1">
            <a:spLocks/>
          </p:cNvSpPr>
          <p:nvPr/>
        </p:nvSpPr>
        <p:spPr>
          <a:xfrm>
            <a:off x="10598797" y="6274781"/>
            <a:ext cx="1473661" cy="643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002060"/>
                </a:solidFill>
              </a:rPr>
              <a:t>14/06/2021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5254745-8BDB-4E90-B63E-D533E3C97AD0}"/>
              </a:ext>
            </a:extLst>
          </p:cNvPr>
          <p:cNvSpPr txBox="1"/>
          <p:nvPr/>
        </p:nvSpPr>
        <p:spPr>
          <a:xfrm>
            <a:off x="0" y="9009"/>
            <a:ext cx="715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5EDBE"/>
                </a:solidFill>
              </a:rPr>
              <a:t>7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380AF55-4782-4A56-B4EC-881739E83CE5}"/>
              </a:ext>
            </a:extLst>
          </p:cNvPr>
          <p:cNvSpPr txBox="1"/>
          <p:nvPr/>
        </p:nvSpPr>
        <p:spPr>
          <a:xfrm>
            <a:off x="715635" y="70564"/>
            <a:ext cx="1036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DEUXIÈME CAS PRATIQUE : Appel aux dons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9456CAF-A338-46A8-A233-A3AE3D18D678}"/>
              </a:ext>
            </a:extLst>
          </p:cNvPr>
          <p:cNvSpPr txBox="1"/>
          <p:nvPr/>
        </p:nvSpPr>
        <p:spPr>
          <a:xfrm>
            <a:off x="489132" y="1013584"/>
            <a:ext cx="105822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Deux adresses mises à disposition pour débuter, une </a:t>
            </a:r>
            <a:r>
              <a:rPr lang="fr-FR" sz="2400" b="1" dirty="0" err="1">
                <a:solidFill>
                  <a:srgbClr val="05D5A8"/>
                </a:solidFill>
              </a:rPr>
              <a:t>Monero</a:t>
            </a:r>
            <a:r>
              <a:rPr lang="fr-FR" sz="2400" dirty="0"/>
              <a:t> et une </a:t>
            </a:r>
            <a:r>
              <a:rPr lang="fr-FR" sz="2400" b="1" dirty="0">
                <a:solidFill>
                  <a:srgbClr val="05D5A8"/>
                </a:solidFill>
              </a:rPr>
              <a:t>Bitcoin</a:t>
            </a:r>
            <a:r>
              <a:rPr lang="fr-FR" sz="2400" dirty="0"/>
              <a:t>.</a:t>
            </a:r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Pour l’adresse </a:t>
            </a:r>
            <a:r>
              <a:rPr lang="fr-FR" sz="2400" dirty="0" err="1"/>
              <a:t>Monero</a:t>
            </a:r>
            <a:r>
              <a:rPr lang="fr-FR" sz="2400" dirty="0"/>
              <a:t>, peu d’informations retrouvées :</a:t>
            </a:r>
          </a:p>
          <a:p>
            <a:endParaRPr lang="fr-FR" sz="2400" dirty="0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D64C9C29-E4BC-4E14-9852-1C60718AA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434" y="2879933"/>
            <a:ext cx="8353131" cy="235853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92682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A6D5D51-14ED-43A2-8993-941F0299C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0" y="6142365"/>
            <a:ext cx="715635" cy="71563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250FA5F1-9CEE-4503-8C0A-C5E79023732A}"/>
              </a:ext>
            </a:extLst>
          </p:cNvPr>
          <p:cNvSpPr txBox="1">
            <a:spLocks/>
          </p:cNvSpPr>
          <p:nvPr/>
        </p:nvSpPr>
        <p:spPr>
          <a:xfrm>
            <a:off x="10598797" y="6274781"/>
            <a:ext cx="1473661" cy="643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002060"/>
                </a:solidFill>
              </a:rPr>
              <a:t>14/06/2021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5254745-8BDB-4E90-B63E-D533E3C97AD0}"/>
              </a:ext>
            </a:extLst>
          </p:cNvPr>
          <p:cNvSpPr txBox="1"/>
          <p:nvPr/>
        </p:nvSpPr>
        <p:spPr>
          <a:xfrm>
            <a:off x="0" y="9009"/>
            <a:ext cx="715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5EDBE"/>
                </a:solidFill>
              </a:rPr>
              <a:t>7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380AF55-4782-4A56-B4EC-881739E83CE5}"/>
              </a:ext>
            </a:extLst>
          </p:cNvPr>
          <p:cNvSpPr txBox="1"/>
          <p:nvPr/>
        </p:nvSpPr>
        <p:spPr>
          <a:xfrm>
            <a:off x="715635" y="70564"/>
            <a:ext cx="1036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DEUXIÈME CAS PRATIQUE : Appel aux dons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9456CAF-A338-46A8-A233-A3AE3D18D678}"/>
              </a:ext>
            </a:extLst>
          </p:cNvPr>
          <p:cNvSpPr txBox="1"/>
          <p:nvPr/>
        </p:nvSpPr>
        <p:spPr>
          <a:xfrm>
            <a:off x="715635" y="716894"/>
            <a:ext cx="105822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Partir de l’adresse Bitcoin permet d’obtenir plus d’informations :</a:t>
            </a:r>
          </a:p>
          <a:p>
            <a:endParaRPr lang="fr-FR"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A29A67D-8987-4B71-85AA-505F4842D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82" y="1361970"/>
            <a:ext cx="7743754" cy="5013420"/>
          </a:xfrm>
          <a:prstGeom prst="rect">
            <a:avLst/>
          </a:prstGeom>
        </p:spPr>
      </p:pic>
      <p:sp>
        <p:nvSpPr>
          <p:cNvPr id="9" name="Flèche : gauche 8">
            <a:extLst>
              <a:ext uri="{FF2B5EF4-FFF2-40B4-BE49-F238E27FC236}">
                <a16:creationId xmlns:a16="http://schemas.microsoft.com/office/drawing/2014/main" id="{280D146B-A0BD-48C1-8F96-F8E6E8471794}"/>
              </a:ext>
            </a:extLst>
          </p:cNvPr>
          <p:cNvSpPr/>
          <p:nvPr/>
        </p:nvSpPr>
        <p:spPr>
          <a:xfrm>
            <a:off x="6560191" y="3332527"/>
            <a:ext cx="788565" cy="192946"/>
          </a:xfrm>
          <a:prstGeom prst="leftArrow">
            <a:avLst/>
          </a:prstGeom>
          <a:solidFill>
            <a:srgbClr val="05EDBE"/>
          </a:solidFill>
          <a:ln>
            <a:solidFill>
              <a:srgbClr val="05D5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B42FD06-9BED-4594-AB35-6AD56111006F}"/>
              </a:ext>
            </a:extLst>
          </p:cNvPr>
          <p:cNvSpPr txBox="1"/>
          <p:nvPr/>
        </p:nvSpPr>
        <p:spPr>
          <a:xfrm>
            <a:off x="7441035" y="3244442"/>
            <a:ext cx="1241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transaction</a:t>
            </a:r>
          </a:p>
        </p:txBody>
      </p:sp>
      <p:sp>
        <p:nvSpPr>
          <p:cNvPr id="13" name="Flèche : gauche 12">
            <a:extLst>
              <a:ext uri="{FF2B5EF4-FFF2-40B4-BE49-F238E27FC236}">
                <a16:creationId xmlns:a16="http://schemas.microsoft.com/office/drawing/2014/main" id="{C9CBE4CE-BD88-4C3D-988B-1DD659BBB785}"/>
              </a:ext>
            </a:extLst>
          </p:cNvPr>
          <p:cNvSpPr/>
          <p:nvPr/>
        </p:nvSpPr>
        <p:spPr>
          <a:xfrm>
            <a:off x="6579241" y="4206381"/>
            <a:ext cx="788565" cy="192946"/>
          </a:xfrm>
          <a:prstGeom prst="leftArrow">
            <a:avLst/>
          </a:prstGeom>
          <a:solidFill>
            <a:srgbClr val="05EDBE"/>
          </a:solidFill>
          <a:ln>
            <a:solidFill>
              <a:srgbClr val="05D5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1FA8F71-DEF8-4023-A04B-E8063D44E0D3}"/>
              </a:ext>
            </a:extLst>
          </p:cNvPr>
          <p:cNvSpPr txBox="1"/>
          <p:nvPr/>
        </p:nvSpPr>
        <p:spPr>
          <a:xfrm>
            <a:off x="7593435" y="4118296"/>
            <a:ext cx="209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Adresse destinataire</a:t>
            </a:r>
          </a:p>
        </p:txBody>
      </p:sp>
    </p:spTree>
    <p:extLst>
      <p:ext uri="{BB962C8B-B14F-4D97-AF65-F5344CB8AC3E}">
        <p14:creationId xmlns:p14="http://schemas.microsoft.com/office/powerpoint/2010/main" val="3200714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A6D5D51-14ED-43A2-8993-941F0299C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0" y="6142365"/>
            <a:ext cx="715635" cy="71563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250FA5F1-9CEE-4503-8C0A-C5E79023732A}"/>
              </a:ext>
            </a:extLst>
          </p:cNvPr>
          <p:cNvSpPr txBox="1">
            <a:spLocks/>
          </p:cNvSpPr>
          <p:nvPr/>
        </p:nvSpPr>
        <p:spPr>
          <a:xfrm>
            <a:off x="10598797" y="6274781"/>
            <a:ext cx="1473661" cy="643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002060"/>
                </a:solidFill>
              </a:rPr>
              <a:t>14/06/2021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5254745-8BDB-4E90-B63E-D533E3C97AD0}"/>
              </a:ext>
            </a:extLst>
          </p:cNvPr>
          <p:cNvSpPr txBox="1"/>
          <p:nvPr/>
        </p:nvSpPr>
        <p:spPr>
          <a:xfrm>
            <a:off x="0" y="9009"/>
            <a:ext cx="715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5EDBE"/>
                </a:solidFill>
              </a:rPr>
              <a:t>7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380AF55-4782-4A56-B4EC-881739E83CE5}"/>
              </a:ext>
            </a:extLst>
          </p:cNvPr>
          <p:cNvSpPr txBox="1"/>
          <p:nvPr/>
        </p:nvSpPr>
        <p:spPr>
          <a:xfrm>
            <a:off x="715635" y="70564"/>
            <a:ext cx="1036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DEUXIÈME CAS PRATIQUE : Appel aux dons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9456CAF-A338-46A8-A233-A3AE3D18D678}"/>
              </a:ext>
            </a:extLst>
          </p:cNvPr>
          <p:cNvSpPr txBox="1"/>
          <p:nvPr/>
        </p:nvSpPr>
        <p:spPr>
          <a:xfrm>
            <a:off x="489132" y="1013584"/>
            <a:ext cx="105822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Deux des adresses bitcoin retrouvées permettent de poursuivre les investigations</a:t>
            </a:r>
          </a:p>
          <a:p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0391E4A-18DC-4F44-9307-6DC0AD3312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03" y="1500633"/>
            <a:ext cx="4075566" cy="162482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62473BC4-8C87-40AE-AB94-46C0D08582D4}"/>
              </a:ext>
            </a:extLst>
          </p:cNvPr>
          <p:cNvSpPr/>
          <p:nvPr/>
        </p:nvSpPr>
        <p:spPr>
          <a:xfrm>
            <a:off x="6654762" y="2190035"/>
            <a:ext cx="697142" cy="235650"/>
          </a:xfrm>
          <a:prstGeom prst="rightArrow">
            <a:avLst/>
          </a:prstGeom>
          <a:solidFill>
            <a:srgbClr val="05EDBE"/>
          </a:solidFill>
          <a:ln>
            <a:solidFill>
              <a:srgbClr val="05D5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Une image contenant table&#10;&#10;Description générée automatiquement">
            <a:extLst>
              <a:ext uri="{FF2B5EF4-FFF2-40B4-BE49-F238E27FC236}">
                <a16:creationId xmlns:a16="http://schemas.microsoft.com/office/drawing/2014/main" id="{DF6B0981-33AF-4D90-878E-4579AAEF7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097" y="1534687"/>
            <a:ext cx="1684573" cy="223246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8" name="Image 17" descr="Une image contenant texte&#10;&#10;Description générée automatiquement">
            <a:extLst>
              <a:ext uri="{FF2B5EF4-FFF2-40B4-BE49-F238E27FC236}">
                <a16:creationId xmlns:a16="http://schemas.microsoft.com/office/drawing/2014/main" id="{7E34D657-5A98-44BE-B7B8-8C35251A9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75" y="3259975"/>
            <a:ext cx="5710332" cy="333330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9" name="Image 18" descr="Une image contenant texte&#10;&#10;Description générée automatiquement">
            <a:extLst>
              <a:ext uri="{FF2B5EF4-FFF2-40B4-BE49-F238E27FC236}">
                <a16:creationId xmlns:a16="http://schemas.microsoft.com/office/drawing/2014/main" id="{68AE6EEF-414F-48B3-83A3-8666DB995E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583" y="4404986"/>
            <a:ext cx="4667602" cy="104328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20610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A6D5D51-14ED-43A2-8993-941F0299C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0" y="6142365"/>
            <a:ext cx="715635" cy="71563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250FA5F1-9CEE-4503-8C0A-C5E79023732A}"/>
              </a:ext>
            </a:extLst>
          </p:cNvPr>
          <p:cNvSpPr txBox="1">
            <a:spLocks/>
          </p:cNvSpPr>
          <p:nvPr/>
        </p:nvSpPr>
        <p:spPr>
          <a:xfrm>
            <a:off x="10598797" y="6274781"/>
            <a:ext cx="1473661" cy="643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002060"/>
                </a:solidFill>
              </a:rPr>
              <a:t>14/06/2021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5254745-8BDB-4E90-B63E-D533E3C97AD0}"/>
              </a:ext>
            </a:extLst>
          </p:cNvPr>
          <p:cNvSpPr txBox="1"/>
          <p:nvPr/>
        </p:nvSpPr>
        <p:spPr>
          <a:xfrm>
            <a:off x="0" y="9009"/>
            <a:ext cx="715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5EDBE"/>
                </a:solidFill>
              </a:rPr>
              <a:t>7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380AF55-4782-4A56-B4EC-881739E83CE5}"/>
              </a:ext>
            </a:extLst>
          </p:cNvPr>
          <p:cNvSpPr txBox="1"/>
          <p:nvPr/>
        </p:nvSpPr>
        <p:spPr>
          <a:xfrm>
            <a:off x="715635" y="70564"/>
            <a:ext cx="1036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DEUXIÈME CAS PRATIQUE : Appel aux dons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9456CAF-A338-46A8-A233-A3AE3D18D678}"/>
              </a:ext>
            </a:extLst>
          </p:cNvPr>
          <p:cNvSpPr txBox="1"/>
          <p:nvPr/>
        </p:nvSpPr>
        <p:spPr>
          <a:xfrm>
            <a:off x="489132" y="644468"/>
            <a:ext cx="105822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Zoom sur une des deux adresses avec des recherches sur de nouvelles sources</a:t>
            </a:r>
          </a:p>
          <a:p>
            <a:endParaRPr lang="fr-FR" sz="24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9DA6FF9-2057-4B80-A299-AEB62D814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50" y="1006680"/>
            <a:ext cx="7379141" cy="587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65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A6D5D51-14ED-43A2-8993-941F0299C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0" y="6142365"/>
            <a:ext cx="715635" cy="71563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250FA5F1-9CEE-4503-8C0A-C5E79023732A}"/>
              </a:ext>
            </a:extLst>
          </p:cNvPr>
          <p:cNvSpPr txBox="1">
            <a:spLocks/>
          </p:cNvSpPr>
          <p:nvPr/>
        </p:nvSpPr>
        <p:spPr>
          <a:xfrm>
            <a:off x="10598797" y="6274781"/>
            <a:ext cx="1473661" cy="643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002060"/>
                </a:solidFill>
              </a:rPr>
              <a:t>14/06/2021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5254745-8BDB-4E90-B63E-D533E3C97AD0}"/>
              </a:ext>
            </a:extLst>
          </p:cNvPr>
          <p:cNvSpPr txBox="1"/>
          <p:nvPr/>
        </p:nvSpPr>
        <p:spPr>
          <a:xfrm>
            <a:off x="0" y="9009"/>
            <a:ext cx="715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5EDBE"/>
                </a:solidFill>
              </a:rPr>
              <a:t>8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380AF55-4782-4A56-B4EC-881739E83CE5}"/>
              </a:ext>
            </a:extLst>
          </p:cNvPr>
          <p:cNvSpPr txBox="1"/>
          <p:nvPr/>
        </p:nvSpPr>
        <p:spPr>
          <a:xfrm>
            <a:off x="715634" y="70564"/>
            <a:ext cx="11038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TIPS POUR L’INVESTIGATION SUR LES CRYPTOMONNAIES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0BD022D-D53B-4A0D-B260-D3E780937EAD}"/>
              </a:ext>
            </a:extLst>
          </p:cNvPr>
          <p:cNvSpPr txBox="1"/>
          <p:nvPr/>
        </p:nvSpPr>
        <p:spPr>
          <a:xfrm>
            <a:off x="715634" y="746742"/>
            <a:ext cx="105950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5D5A8"/>
                </a:solidFill>
              </a:rPr>
              <a:t>1-</a:t>
            </a:r>
            <a:r>
              <a:rPr lang="fr-FR" sz="2000" dirty="0"/>
              <a:t> Vérifier les listes de sanctions peut être payant : </a:t>
            </a:r>
          </a:p>
          <a:p>
            <a:pPr lvl="1"/>
            <a:endParaRPr lang="fr-FR" sz="2000" dirty="0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3E3072DB-280F-4801-BDE9-9611CA743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4" y="1227289"/>
            <a:ext cx="4965012" cy="352521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99D175D-A233-4E76-8E35-766400ADC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9908" y="1570235"/>
            <a:ext cx="4965012" cy="283931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83B2674-85BE-4A41-A63E-EFCADB06F8CC}"/>
              </a:ext>
            </a:extLst>
          </p:cNvPr>
          <p:cNvSpPr txBox="1"/>
          <p:nvPr/>
        </p:nvSpPr>
        <p:spPr>
          <a:xfrm>
            <a:off x="576892" y="5156545"/>
            <a:ext cx="110382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5D5A8"/>
                </a:solidFill>
              </a:rPr>
              <a:t>2-</a:t>
            </a:r>
            <a:r>
              <a:rPr lang="fr-FR" sz="2000" dirty="0"/>
              <a:t> Rechercher sur la blockchain par date et par montant de transaction: </a:t>
            </a:r>
            <a:r>
              <a:rPr lang="fr-FR" sz="2000" dirty="0">
                <a:hlinkClick r:id="rId5"/>
              </a:rPr>
              <a:t>https://blockchair.com/bitcoin/</a:t>
            </a:r>
            <a:r>
              <a:rPr lang="fr-FR" sz="2000" dirty="0" err="1">
                <a:hlinkClick r:id="rId5"/>
              </a:rPr>
              <a:t>transactions?q</a:t>
            </a:r>
            <a:r>
              <a:rPr lang="fr-FR" sz="2000" dirty="0">
                <a:hlinkClick r:id="rId5"/>
              </a:rPr>
              <a:t>=time(2021-06-10..2021-06-20),</a:t>
            </a:r>
            <a:r>
              <a:rPr lang="fr-FR" sz="2000" dirty="0" err="1">
                <a:hlinkClick r:id="rId5"/>
              </a:rPr>
              <a:t>output_total</a:t>
            </a:r>
            <a:r>
              <a:rPr lang="fr-FR" sz="2000" dirty="0">
                <a:hlinkClick r:id="rId5"/>
              </a:rPr>
              <a:t>(100000000)#</a:t>
            </a:r>
            <a:r>
              <a:rPr lang="fr-FR" sz="2000" dirty="0"/>
              <a:t> </a:t>
            </a:r>
            <a:r>
              <a:rPr lang="fr-FR" sz="2000" b="1" dirty="0"/>
              <a:t>-&gt;</a:t>
            </a:r>
            <a:r>
              <a:rPr lang="fr-FR" sz="2000" dirty="0"/>
              <a:t> recherche d’une transaction de 100,000,000 </a:t>
            </a:r>
            <a:r>
              <a:rPr lang="fr-FR" sz="2000" b="1" dirty="0" err="1"/>
              <a:t>Satoshis</a:t>
            </a:r>
            <a:r>
              <a:rPr lang="fr-FR" sz="2000" dirty="0"/>
              <a:t> qui a eu lieu entre le 10 et le 20 juin 2021.</a:t>
            </a:r>
          </a:p>
        </p:txBody>
      </p:sp>
    </p:spTree>
    <p:extLst>
      <p:ext uri="{BB962C8B-B14F-4D97-AF65-F5344CB8AC3E}">
        <p14:creationId xmlns:p14="http://schemas.microsoft.com/office/powerpoint/2010/main" val="3769703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F50B8B-40DB-466D-88B4-7B9978DB4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21557"/>
            <a:ext cx="12192000" cy="28385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7300" b="1" dirty="0">
                <a:solidFill>
                  <a:srgbClr val="002060"/>
                </a:solidFill>
              </a:rPr>
              <a:t>Merci pour votre attention</a:t>
            </a:r>
            <a:br>
              <a:rPr lang="fr-F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fr-F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dirty="0">
                <a:solidFill>
                  <a:srgbClr val="002060"/>
                </a:solidFill>
              </a:rPr>
              <a:t>Des questions ?</a:t>
            </a:r>
            <a:endParaRPr lang="fr-FR" sz="7200" dirty="0">
              <a:solidFill>
                <a:srgbClr val="00206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6D5D51-14ED-43A2-8993-941F0299C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867" y="-39774"/>
            <a:ext cx="1561331" cy="156133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250FA5F1-9CEE-4503-8C0A-C5E79023732A}"/>
              </a:ext>
            </a:extLst>
          </p:cNvPr>
          <p:cNvSpPr txBox="1">
            <a:spLocks/>
          </p:cNvSpPr>
          <p:nvPr/>
        </p:nvSpPr>
        <p:spPr>
          <a:xfrm>
            <a:off x="10598797" y="6274781"/>
            <a:ext cx="1473661" cy="643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002060"/>
                </a:solidFill>
              </a:rPr>
              <a:t>14/06/2021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1DCA108-D045-4D55-BC53-D6CEDA7421D1}"/>
              </a:ext>
            </a:extLst>
          </p:cNvPr>
          <p:cNvSpPr txBox="1">
            <a:spLocks/>
          </p:cNvSpPr>
          <p:nvPr/>
        </p:nvSpPr>
        <p:spPr>
          <a:xfrm>
            <a:off x="2996265" y="5277940"/>
            <a:ext cx="6199464" cy="643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002060"/>
                </a:solidFill>
              </a:rPr>
              <a:t>Éric Ruffié</a:t>
            </a:r>
            <a:r>
              <a:rPr lang="fr-FR" dirty="0">
                <a:solidFill>
                  <a:srgbClr val="002060"/>
                </a:solidFill>
              </a:rPr>
              <a:t>, Responsable cyber-investigations 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5BFADD17-06A0-4804-92A9-97FC0A6EDCFA}"/>
              </a:ext>
            </a:extLst>
          </p:cNvPr>
          <p:cNvCxnSpPr>
            <a:cxnSpLocks/>
          </p:cNvCxnSpPr>
          <p:nvPr/>
        </p:nvCxnSpPr>
        <p:spPr>
          <a:xfrm flipV="1">
            <a:off x="3107997" y="4811457"/>
            <a:ext cx="5976000" cy="15167"/>
          </a:xfrm>
          <a:prstGeom prst="line">
            <a:avLst/>
          </a:prstGeom>
          <a:ln w="3175">
            <a:solidFill>
              <a:srgbClr val="05E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EGE - Le réseau d&amp;#39;experts en intelligence économique - Accueil">
            <a:extLst>
              <a:ext uri="{FF2B5EF4-FFF2-40B4-BE49-F238E27FC236}">
                <a16:creationId xmlns:a16="http://schemas.microsoft.com/office/drawing/2014/main" id="{88B8EEE0-8ABB-406C-988A-10ADB22C0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2" y="88045"/>
            <a:ext cx="1452562" cy="14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139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A6D5D51-14ED-43A2-8993-941F0299C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0" y="6142365"/>
            <a:ext cx="715635" cy="71563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250FA5F1-9CEE-4503-8C0A-C5E79023732A}"/>
              </a:ext>
            </a:extLst>
          </p:cNvPr>
          <p:cNvSpPr txBox="1">
            <a:spLocks/>
          </p:cNvSpPr>
          <p:nvPr/>
        </p:nvSpPr>
        <p:spPr>
          <a:xfrm>
            <a:off x="10598797" y="6274781"/>
            <a:ext cx="1473661" cy="643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002060"/>
                </a:solidFill>
              </a:rPr>
              <a:t>14/06/2021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5254745-8BDB-4E90-B63E-D533E3C97AD0}"/>
              </a:ext>
            </a:extLst>
          </p:cNvPr>
          <p:cNvSpPr txBox="1"/>
          <p:nvPr/>
        </p:nvSpPr>
        <p:spPr>
          <a:xfrm>
            <a:off x="0" y="9009"/>
            <a:ext cx="715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5EDBE"/>
                </a:solidFill>
              </a:rPr>
              <a:t>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380AF55-4782-4A56-B4EC-881739E83CE5}"/>
              </a:ext>
            </a:extLst>
          </p:cNvPr>
          <p:cNvSpPr txBox="1"/>
          <p:nvPr/>
        </p:nvSpPr>
        <p:spPr>
          <a:xfrm>
            <a:off x="715634" y="70564"/>
            <a:ext cx="9171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LES CRYPTOMONNAIES, QU’EST-CE QUE C’EST ?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4EBB979-8DB3-4784-9FD8-C402FFA10500}"/>
              </a:ext>
            </a:extLst>
          </p:cNvPr>
          <p:cNvSpPr txBox="1">
            <a:spLocks/>
          </p:cNvSpPr>
          <p:nvPr/>
        </p:nvSpPr>
        <p:spPr>
          <a:xfrm>
            <a:off x="835337" y="1770099"/>
            <a:ext cx="1052132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dirty="0"/>
              <a:t>Les </a:t>
            </a:r>
            <a:r>
              <a:rPr lang="fr-FR" b="1" dirty="0">
                <a:solidFill>
                  <a:srgbClr val="05D5A8"/>
                </a:solidFill>
              </a:rPr>
              <a:t>crypto-monnaies</a:t>
            </a:r>
            <a:r>
              <a:rPr lang="fr-FR" dirty="0"/>
              <a:t> sont des actifs numériques </a:t>
            </a:r>
            <a:r>
              <a:rPr lang="fr-FR" b="1" dirty="0">
                <a:solidFill>
                  <a:srgbClr val="05D5A8"/>
                </a:solidFill>
              </a:rPr>
              <a:t>décentralisés</a:t>
            </a:r>
            <a:r>
              <a:rPr lang="fr-FR" dirty="0"/>
              <a:t> qui existent sur un réseau d'ordinateurs et de serveurs situés dans le monde entier. </a:t>
            </a:r>
          </a:p>
          <a:p>
            <a:pPr algn="just"/>
            <a:endParaRPr lang="en-US" dirty="0"/>
          </a:p>
          <a:p>
            <a:pPr algn="just"/>
            <a:r>
              <a:rPr lang="fr-FR" dirty="0"/>
              <a:t>Les ordinateurs de ces réseaux travaillent ensemble pour résoudre des problèmes cryptographiques de plus en plus difficiles afin de vérifier les transactions et de découvrir de nouveaux </a:t>
            </a:r>
            <a:r>
              <a:rPr lang="fr-FR" b="1" dirty="0">
                <a:solidFill>
                  <a:srgbClr val="05D5A8"/>
                </a:solidFill>
              </a:rPr>
              <a:t>coins</a:t>
            </a:r>
            <a:r>
              <a:rPr lang="fr-FR" dirty="0"/>
              <a:t> dans un processus appelé </a:t>
            </a:r>
            <a:r>
              <a:rPr lang="fr-FR" b="1" dirty="0">
                <a:solidFill>
                  <a:srgbClr val="05D5A8"/>
                </a:solidFill>
              </a:rPr>
              <a:t>minage</a:t>
            </a:r>
            <a:r>
              <a:rPr lang="fr-FR" dirty="0"/>
              <a:t>. </a:t>
            </a:r>
          </a:p>
          <a:p>
            <a:pPr algn="just"/>
            <a:endParaRPr lang="en-US" dirty="0"/>
          </a:p>
          <a:p>
            <a:pPr algn="just"/>
            <a:r>
              <a:rPr lang="fr-FR" dirty="0"/>
              <a:t>Une fois que les transactions ont été traitées et vérifiées par le réseau, elles sont enregistrées de manière permanente sur un grand livre public appelé </a:t>
            </a:r>
            <a:r>
              <a:rPr lang="fr-FR" b="1" dirty="0">
                <a:solidFill>
                  <a:srgbClr val="05D5A8"/>
                </a:solidFill>
              </a:rPr>
              <a:t>blockchain</a:t>
            </a:r>
            <a:r>
              <a:rPr lang="fr-FR" dirty="0"/>
              <a:t>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C1B3BE2-96E7-4C95-B479-16C050873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11" b="96680" l="3516" r="98047">
                        <a14:foregroundMark x1="60352" y1="31641" x2="35547" y2="25586"/>
                        <a14:foregroundMark x1="35547" y1="25586" x2="22266" y2="80469"/>
                        <a14:foregroundMark x1="22266" y1="80469" x2="30664" y2="90430"/>
                        <a14:foregroundMark x1="93750" y1="54102" x2="83984" y2="75195"/>
                        <a14:foregroundMark x1="62695" y1="21484" x2="73047" y2="22656"/>
                        <a14:foregroundMark x1="49805" y1="6641" x2="36914" y2="7422"/>
                        <a14:foregroundMark x1="3516" y1="68164" x2="3516" y2="74023"/>
                        <a14:foregroundMark x1="18945" y1="95508" x2="24805" y2="95898"/>
                        <a14:foregroundMark x1="62695" y1="89648" x2="75391" y2="89648"/>
                        <a14:foregroundMark x1="92188" y1="48633" x2="83984" y2="42383"/>
                        <a14:foregroundMark x1="65039" y1="36914" x2="39258" y2="49414"/>
                        <a14:foregroundMark x1="50977" y1="19531" x2="83594" y2="51953"/>
                        <a14:foregroundMark x1="83594" y1="51953" x2="84766" y2="54102"/>
                        <a14:foregroundMark x1="78906" y1="58398" x2="54102" y2="72070"/>
                        <a14:foregroundMark x1="34570" y1="73633" x2="9961" y2="56055"/>
                        <a14:foregroundMark x1="29883" y1="52930" x2="43945" y2="83789"/>
                        <a14:foregroundMark x1="28320" y1="72461" x2="42383" y2="52930"/>
                        <a14:foregroundMark x1="39648" y1="75977" x2="72656" y2="64648"/>
                        <a14:foregroundMark x1="87891" y1="74023" x2="36133" y2="84180"/>
                        <a14:foregroundMark x1="36133" y1="84180" x2="34961" y2="85352"/>
                        <a14:foregroundMark x1="42773" y1="92773" x2="20508" y2="95117"/>
                        <a14:foregroundMark x1="27539" y1="33008" x2="37109" y2="8398"/>
                        <a14:foregroundMark x1="37109" y1="8398" x2="64648" y2="7617"/>
                        <a14:foregroundMark x1="64648" y1="7617" x2="88867" y2="57422"/>
                        <a14:foregroundMark x1="88867" y1="57422" x2="98047" y2="67383"/>
                        <a14:foregroundMark x1="92188" y1="77148" x2="87500" y2="83398"/>
                        <a14:foregroundMark x1="27539" y1="43555" x2="25195" y2="35742"/>
                        <a14:foregroundMark x1="39258" y1="6250" x2="50977" y2="4297"/>
                        <a14:foregroundMark x1="58398" y1="3906" x2="63867" y2="8984"/>
                        <a14:foregroundMark x1="73438" y1="16016" x2="75391" y2="26563"/>
                        <a14:foregroundMark x1="11914" y1="51367" x2="7617" y2="54883"/>
                        <a14:foregroundMark x1="7227" y1="85742" x2="12695" y2="89258"/>
                        <a14:foregroundMark x1="33008" y1="95898" x2="45508" y2="91992"/>
                        <a14:foregroundMark x1="33789" y1="96680" x2="22852" y2="95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004" y="139940"/>
            <a:ext cx="1193246" cy="119324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6842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A6D5D51-14ED-43A2-8993-941F0299C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0" y="6142365"/>
            <a:ext cx="715635" cy="71563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250FA5F1-9CEE-4503-8C0A-C5E79023732A}"/>
              </a:ext>
            </a:extLst>
          </p:cNvPr>
          <p:cNvSpPr txBox="1">
            <a:spLocks/>
          </p:cNvSpPr>
          <p:nvPr/>
        </p:nvSpPr>
        <p:spPr>
          <a:xfrm>
            <a:off x="10598797" y="6274781"/>
            <a:ext cx="1473661" cy="643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002060"/>
                </a:solidFill>
              </a:rPr>
              <a:t>14/06/2021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5254745-8BDB-4E90-B63E-D533E3C97AD0}"/>
              </a:ext>
            </a:extLst>
          </p:cNvPr>
          <p:cNvSpPr txBox="1"/>
          <p:nvPr/>
        </p:nvSpPr>
        <p:spPr>
          <a:xfrm>
            <a:off x="0" y="9009"/>
            <a:ext cx="715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5EDBE"/>
                </a:solidFill>
              </a:rPr>
              <a:t>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380AF55-4782-4A56-B4EC-881739E83CE5}"/>
              </a:ext>
            </a:extLst>
          </p:cNvPr>
          <p:cNvSpPr txBox="1"/>
          <p:nvPr/>
        </p:nvSpPr>
        <p:spPr>
          <a:xfrm>
            <a:off x="715635" y="70564"/>
            <a:ext cx="10076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QUEL(S) USAGE(S) POUR LES CRYPTOMONNAIES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5242604-4D71-4365-B925-C76D0574950E}"/>
              </a:ext>
            </a:extLst>
          </p:cNvPr>
          <p:cNvSpPr txBox="1"/>
          <p:nvPr/>
        </p:nvSpPr>
        <p:spPr>
          <a:xfrm>
            <a:off x="2040030" y="2902863"/>
            <a:ext cx="3164817" cy="2814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5D5A8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Vente au détail</a:t>
            </a:r>
          </a:p>
          <a:p>
            <a:pPr marL="342900" indent="-342900">
              <a:lnSpc>
                <a:spcPct val="150000"/>
              </a:lnSpc>
              <a:buClr>
                <a:srgbClr val="05D5A8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Services marchands</a:t>
            </a:r>
          </a:p>
          <a:p>
            <a:pPr marL="342900" indent="-342900">
              <a:lnSpc>
                <a:spcPct val="150000"/>
              </a:lnSpc>
              <a:buClr>
                <a:srgbClr val="05D5A8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Minage</a:t>
            </a:r>
          </a:p>
          <a:p>
            <a:pPr marL="342900" indent="-342900">
              <a:lnSpc>
                <a:spcPct val="150000"/>
              </a:lnSpc>
              <a:buClr>
                <a:srgbClr val="05D5A8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Mining pool</a:t>
            </a:r>
          </a:p>
          <a:p>
            <a:pPr marL="342900" indent="-342900">
              <a:lnSpc>
                <a:spcPct val="150000"/>
              </a:lnSpc>
              <a:buClr>
                <a:srgbClr val="05D5A8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Exchanges P2P</a:t>
            </a:r>
          </a:p>
          <a:p>
            <a:pPr marL="342900" indent="-342900">
              <a:lnSpc>
                <a:spcPct val="150000"/>
              </a:lnSpc>
              <a:buClr>
                <a:srgbClr val="05D5A8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Broker OTC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63A0FDB-62C0-4E6E-ADC5-B3C2D48CCFE7}"/>
              </a:ext>
            </a:extLst>
          </p:cNvPr>
          <p:cNvSpPr txBox="1"/>
          <p:nvPr/>
        </p:nvSpPr>
        <p:spPr>
          <a:xfrm>
            <a:off x="6790125" y="2902862"/>
            <a:ext cx="3808672" cy="2814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5D5A8"/>
              </a:buClr>
              <a:buFont typeface="Arial" panose="020B0604020202020204" pitchFamily="34" charset="0"/>
              <a:buChar char="•"/>
            </a:pPr>
            <a:r>
              <a:rPr lang="fr-FR" sz="2000" dirty="0" err="1"/>
              <a:t>Markets</a:t>
            </a:r>
            <a:r>
              <a:rPr lang="fr-FR" sz="2000" dirty="0"/>
              <a:t> du darknet</a:t>
            </a:r>
          </a:p>
          <a:p>
            <a:pPr marL="342900" indent="-342900">
              <a:lnSpc>
                <a:spcPct val="150000"/>
              </a:lnSpc>
              <a:buClr>
                <a:srgbClr val="05D5A8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Vol de cryptomonnaies</a:t>
            </a:r>
          </a:p>
          <a:p>
            <a:pPr marL="342900" indent="-342900">
              <a:lnSpc>
                <a:spcPct val="150000"/>
              </a:lnSpc>
              <a:buClr>
                <a:srgbClr val="05D5A8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Escroqueries</a:t>
            </a:r>
          </a:p>
          <a:p>
            <a:pPr marL="342900" indent="-342900">
              <a:lnSpc>
                <a:spcPct val="150000"/>
              </a:lnSpc>
              <a:buClr>
                <a:srgbClr val="05D5A8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Pédopornographie</a:t>
            </a:r>
          </a:p>
          <a:p>
            <a:pPr marL="342900" indent="-342900">
              <a:lnSpc>
                <a:spcPct val="150000"/>
              </a:lnSpc>
              <a:buClr>
                <a:srgbClr val="05D5A8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Financement du terrorisme</a:t>
            </a:r>
          </a:p>
          <a:p>
            <a:pPr marL="342900" indent="-342900">
              <a:lnSpc>
                <a:spcPct val="150000"/>
              </a:lnSpc>
              <a:buClr>
                <a:srgbClr val="05D5A8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Ransomware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66CD94-697A-4414-83B0-39F31171E346}"/>
              </a:ext>
            </a:extLst>
          </p:cNvPr>
          <p:cNvSpPr txBox="1"/>
          <p:nvPr/>
        </p:nvSpPr>
        <p:spPr>
          <a:xfrm>
            <a:off x="1905303" y="2112886"/>
            <a:ext cx="23824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SERVICES LÉGAUX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560772E-D5BE-486D-84C7-DCE7611C04B4}"/>
              </a:ext>
            </a:extLst>
          </p:cNvPr>
          <p:cNvSpPr txBox="1"/>
          <p:nvPr/>
        </p:nvSpPr>
        <p:spPr>
          <a:xfrm>
            <a:off x="6915960" y="2112886"/>
            <a:ext cx="23824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SERVICES ILLÉGAUX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25A00AA-8C14-4B12-B2E4-924386EE8F2C}"/>
              </a:ext>
            </a:extLst>
          </p:cNvPr>
          <p:cNvSpPr txBox="1"/>
          <p:nvPr/>
        </p:nvSpPr>
        <p:spPr>
          <a:xfrm>
            <a:off x="3898714" y="1294612"/>
            <a:ext cx="37100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5D5A8"/>
                </a:solidFill>
                <a:effectLst/>
              </a:rPr>
              <a:t>TYPES DE SERVICES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6391E2D-8196-41A8-B455-796D468397BC}"/>
              </a:ext>
            </a:extLst>
          </p:cNvPr>
          <p:cNvCxnSpPr>
            <a:cxnSpLocks/>
          </p:cNvCxnSpPr>
          <p:nvPr/>
        </p:nvCxnSpPr>
        <p:spPr>
          <a:xfrm>
            <a:off x="5734713" y="2099912"/>
            <a:ext cx="19016" cy="3747214"/>
          </a:xfrm>
          <a:prstGeom prst="line">
            <a:avLst/>
          </a:prstGeom>
          <a:ln w="3175">
            <a:solidFill>
              <a:srgbClr val="05D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79BA30CE-6D23-4CCA-BF96-832BBC5C5643}"/>
              </a:ext>
            </a:extLst>
          </p:cNvPr>
          <p:cNvCxnSpPr>
            <a:cxnSpLocks/>
          </p:cNvCxnSpPr>
          <p:nvPr/>
        </p:nvCxnSpPr>
        <p:spPr>
          <a:xfrm flipH="1">
            <a:off x="1602298" y="2734811"/>
            <a:ext cx="8011487" cy="0"/>
          </a:xfrm>
          <a:prstGeom prst="line">
            <a:avLst/>
          </a:prstGeom>
          <a:ln w="3175">
            <a:solidFill>
              <a:srgbClr val="05D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>
            <a:extLst>
              <a:ext uri="{FF2B5EF4-FFF2-40B4-BE49-F238E27FC236}">
                <a16:creationId xmlns:a16="http://schemas.microsoft.com/office/drawing/2014/main" id="{BE8EFB7D-E743-452E-BC0F-95F61D23F6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31" b="94912" l="6416" r="95575">
                        <a14:foregroundMark x1="21460" y1="84735" x2="21460" y2="84735"/>
                        <a14:foregroundMark x1="51991" y1="66593" x2="52655" y2="66593"/>
                        <a14:foregroundMark x1="73009" y1="60841" x2="67257" y2="65929"/>
                        <a14:foregroundMark x1="62168" y1="76106" x2="70133" y2="71018"/>
                        <a14:foregroundMark x1="31637" y1="57743" x2="6858" y2="65044"/>
                        <a14:foregroundMark x1="24336" y1="84071" x2="65708" y2="91150"/>
                        <a14:foregroundMark x1="65708" y1="91150" x2="36062" y2="76106"/>
                        <a14:foregroundMark x1="14823" y1="88274" x2="23009" y2="83186"/>
                        <a14:foregroundMark x1="48451" y1="94248" x2="57743" y2="94912"/>
                        <a14:foregroundMark x1="89823" y1="65044" x2="94248" y2="65929"/>
                        <a14:foregroundMark x1="77434" y1="58628" x2="84735" y2="62168"/>
                        <a14:foregroundMark x1="84735" y1="65044" x2="92699" y2="65044"/>
                        <a14:foregroundMark x1="92699" y1="65929" x2="92699" y2="69469"/>
                        <a14:foregroundMark x1="92699" y1="63717" x2="95575" y2="62168"/>
                        <a14:foregroundMark x1="92035" y1="67257" x2="92035" y2="70133"/>
                        <a14:foregroundMark x1="65044" y1="59956" x2="71681" y2="57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40"/>
          <a:stretch/>
        </p:blipFill>
        <p:spPr>
          <a:xfrm>
            <a:off x="10758726" y="1306986"/>
            <a:ext cx="1153802" cy="56375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FCE1ABF-ABE3-4FE0-9B15-7A1ED9D7C9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11" b="96680" l="3516" r="98047">
                        <a14:foregroundMark x1="60352" y1="31641" x2="35547" y2="25586"/>
                        <a14:foregroundMark x1="35547" y1="25586" x2="22266" y2="80469"/>
                        <a14:foregroundMark x1="22266" y1="80469" x2="30664" y2="90430"/>
                        <a14:foregroundMark x1="93750" y1="54102" x2="83984" y2="75195"/>
                        <a14:foregroundMark x1="62695" y1="21484" x2="73047" y2="22656"/>
                        <a14:foregroundMark x1="49805" y1="6641" x2="36914" y2="7422"/>
                        <a14:foregroundMark x1="3516" y1="68164" x2="3516" y2="74023"/>
                        <a14:foregroundMark x1="18945" y1="95508" x2="24805" y2="95898"/>
                        <a14:foregroundMark x1="62695" y1="89648" x2="75391" y2="89648"/>
                        <a14:foregroundMark x1="92188" y1="48633" x2="83984" y2="42383"/>
                        <a14:foregroundMark x1="65039" y1="36914" x2="39258" y2="49414"/>
                        <a14:foregroundMark x1="50977" y1="19531" x2="83594" y2="51953"/>
                        <a14:foregroundMark x1="83594" y1="51953" x2="84766" y2="54102"/>
                        <a14:foregroundMark x1="78906" y1="58398" x2="54102" y2="72070"/>
                        <a14:foregroundMark x1="34570" y1="73633" x2="9961" y2="56055"/>
                        <a14:foregroundMark x1="29883" y1="52930" x2="43945" y2="83789"/>
                        <a14:foregroundMark x1="28320" y1="72461" x2="42383" y2="52930"/>
                        <a14:foregroundMark x1="39648" y1="75977" x2="72656" y2="64648"/>
                        <a14:foregroundMark x1="87891" y1="74023" x2="36133" y2="84180"/>
                        <a14:foregroundMark x1="36133" y1="84180" x2="34961" y2="85352"/>
                        <a14:foregroundMark x1="42773" y1="92773" x2="20508" y2="95117"/>
                        <a14:foregroundMark x1="27539" y1="33008" x2="37109" y2="8398"/>
                        <a14:foregroundMark x1="37109" y1="8398" x2="64648" y2="7617"/>
                        <a14:foregroundMark x1="64648" y1="7617" x2="88867" y2="57422"/>
                        <a14:foregroundMark x1="88867" y1="57422" x2="98047" y2="67383"/>
                        <a14:foregroundMark x1="92188" y1="77148" x2="87500" y2="83398"/>
                        <a14:foregroundMark x1="27539" y1="43555" x2="25195" y2="35742"/>
                        <a14:foregroundMark x1="39258" y1="6250" x2="50977" y2="4297"/>
                        <a14:foregroundMark x1="58398" y1="3906" x2="63867" y2="8984"/>
                        <a14:foregroundMark x1="73438" y1="16016" x2="75391" y2="26563"/>
                        <a14:foregroundMark x1="11914" y1="51367" x2="7617" y2="54883"/>
                        <a14:foregroundMark x1="7227" y1="85742" x2="12695" y2="89258"/>
                        <a14:foregroundMark x1="33008" y1="95898" x2="45508" y2="91992"/>
                        <a14:foregroundMark x1="33789" y1="96680" x2="22852" y2="95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004" y="139940"/>
            <a:ext cx="1193246" cy="119324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9854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signe, graphiques vectoriels&#10;&#10;Description générée automatiquement">
            <a:extLst>
              <a:ext uri="{FF2B5EF4-FFF2-40B4-BE49-F238E27FC236}">
                <a16:creationId xmlns:a16="http://schemas.microsoft.com/office/drawing/2014/main" id="{F90E09EE-A7F9-4C65-9D61-E2BAE31F0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648" y="2038525"/>
            <a:ext cx="909005" cy="9090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F327465-2956-46E1-A45D-9EC8A4FA1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648" y="4487151"/>
            <a:ext cx="905021" cy="9090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A6D5D51-14ED-43A2-8993-941F0299C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0" y="6142365"/>
            <a:ext cx="715635" cy="71563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250FA5F1-9CEE-4503-8C0A-C5E79023732A}"/>
              </a:ext>
            </a:extLst>
          </p:cNvPr>
          <p:cNvSpPr txBox="1">
            <a:spLocks/>
          </p:cNvSpPr>
          <p:nvPr/>
        </p:nvSpPr>
        <p:spPr>
          <a:xfrm>
            <a:off x="10598797" y="6274781"/>
            <a:ext cx="1473661" cy="643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002060"/>
                </a:solidFill>
              </a:rPr>
              <a:t>14/06/2021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5254745-8BDB-4E90-B63E-D533E3C97AD0}"/>
              </a:ext>
            </a:extLst>
          </p:cNvPr>
          <p:cNvSpPr txBox="1"/>
          <p:nvPr/>
        </p:nvSpPr>
        <p:spPr>
          <a:xfrm>
            <a:off x="0" y="9009"/>
            <a:ext cx="715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5EDBE"/>
                </a:solidFill>
              </a:rPr>
              <a:t>3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380AF55-4782-4A56-B4EC-881739E83CE5}"/>
              </a:ext>
            </a:extLst>
          </p:cNvPr>
          <p:cNvSpPr txBox="1"/>
          <p:nvPr/>
        </p:nvSpPr>
        <p:spPr>
          <a:xfrm>
            <a:off x="715635" y="70564"/>
            <a:ext cx="9883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CRYPTOMONNAIES CENTRÉES SUR L’ANONYMAT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8718E10-39F4-44F3-94B5-00427CF0332A}"/>
              </a:ext>
            </a:extLst>
          </p:cNvPr>
          <p:cNvSpPr txBox="1"/>
          <p:nvPr/>
        </p:nvSpPr>
        <p:spPr>
          <a:xfrm>
            <a:off x="610080" y="1264458"/>
            <a:ext cx="998871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 err="1">
                <a:solidFill>
                  <a:srgbClr val="05D5A8"/>
                </a:solidFill>
              </a:rPr>
              <a:t>Monero</a:t>
            </a:r>
            <a:r>
              <a:rPr lang="fr-FR" sz="2400" dirty="0"/>
              <a:t> </a:t>
            </a:r>
          </a:p>
          <a:p>
            <a:pPr marL="342900" indent="-342900" algn="just">
              <a:buClr>
                <a:srgbClr val="05D5A8"/>
              </a:buClr>
              <a:buFont typeface="Arial" panose="020B0604020202020204" pitchFamily="34" charset="0"/>
              <a:buChar char="•"/>
            </a:pPr>
            <a:r>
              <a:rPr lang="fr-FR" sz="2400" b="1" dirty="0"/>
              <a:t>Signature en anneau </a:t>
            </a:r>
            <a:r>
              <a:rPr lang="fr-FR" sz="2400" dirty="0"/>
              <a:t>: masquer l’adresse de l’expéditeur en utilisant des clés publiques mélangées</a:t>
            </a:r>
          </a:p>
          <a:p>
            <a:pPr marL="342900" indent="-342900" algn="just">
              <a:buClr>
                <a:srgbClr val="05D5A8"/>
              </a:buClr>
              <a:buFont typeface="Arial" panose="020B0604020202020204" pitchFamily="34" charset="0"/>
              <a:buChar char="•"/>
            </a:pPr>
            <a:r>
              <a:rPr lang="fr-FR" sz="2400" b="1" dirty="0"/>
              <a:t>Adresses furtives </a:t>
            </a:r>
            <a:r>
              <a:rPr lang="fr-FR" sz="2400" dirty="0"/>
              <a:t>: cacher l’adresse d’un destinataire</a:t>
            </a:r>
          </a:p>
          <a:p>
            <a:pPr marL="342900" indent="-342900" algn="just">
              <a:buClr>
                <a:srgbClr val="05D5A8"/>
              </a:buClr>
              <a:buFont typeface="Arial" panose="020B0604020202020204" pitchFamily="34" charset="0"/>
              <a:buChar char="•"/>
            </a:pPr>
            <a:r>
              <a:rPr lang="fr-FR" sz="2400" b="1" dirty="0"/>
              <a:t>Transaction confidentielle en anneau </a:t>
            </a:r>
            <a:r>
              <a:rPr lang="fr-FR" sz="2400" dirty="0"/>
              <a:t>: cacher le montant transférés</a:t>
            </a:r>
          </a:p>
          <a:p>
            <a:pPr algn="just"/>
            <a:endParaRPr lang="fr-FR" sz="2400" dirty="0"/>
          </a:p>
          <a:p>
            <a:pPr algn="just">
              <a:lnSpc>
                <a:spcPct val="150000"/>
              </a:lnSpc>
            </a:pPr>
            <a:r>
              <a:rPr lang="fr-FR" sz="2400" b="1" dirty="0">
                <a:solidFill>
                  <a:srgbClr val="05D5A8"/>
                </a:solidFill>
              </a:rPr>
              <a:t>Dash</a:t>
            </a:r>
            <a:r>
              <a:rPr lang="fr-FR" sz="2400" dirty="0"/>
              <a:t> </a:t>
            </a:r>
          </a:p>
          <a:p>
            <a:pPr marL="342900" indent="-342900" algn="just">
              <a:buClr>
                <a:srgbClr val="05D5A8"/>
              </a:buClr>
              <a:buFont typeface="Arial" panose="020B0604020202020204" pitchFamily="34" charset="0"/>
              <a:buChar char="•"/>
            </a:pPr>
            <a:r>
              <a:rPr lang="fr-FR" sz="2400" dirty="0"/>
              <a:t>Offre un anonymat optionnel principalement basé sur sa fonctionnalité </a:t>
            </a:r>
            <a:r>
              <a:rPr lang="fr-FR" sz="2400" dirty="0" err="1"/>
              <a:t>PrivateSend</a:t>
            </a:r>
            <a:r>
              <a:rPr lang="fr-FR" sz="2400" dirty="0"/>
              <a:t> qui permet de mélanger les transactions </a:t>
            </a:r>
          </a:p>
          <a:p>
            <a:pPr marL="342900" indent="-342900" algn="just">
              <a:buClr>
                <a:srgbClr val="05D5A8"/>
              </a:buClr>
              <a:buFont typeface="Arial" panose="020B0604020202020204" pitchFamily="34" charset="0"/>
              <a:buChar char="•"/>
            </a:pPr>
            <a:r>
              <a:rPr lang="fr-FR" sz="2400" dirty="0"/>
              <a:t>Les utilisateurs de Dash peuvent effectuer des transactions sans créer de compte et sans s’authentifier</a:t>
            </a:r>
          </a:p>
        </p:txBody>
      </p:sp>
    </p:spTree>
    <p:extLst>
      <p:ext uri="{BB962C8B-B14F-4D97-AF65-F5344CB8AC3E}">
        <p14:creationId xmlns:p14="http://schemas.microsoft.com/office/powerpoint/2010/main" val="1616584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A6D5D51-14ED-43A2-8993-941F0299C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0" y="6142365"/>
            <a:ext cx="715635" cy="71563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250FA5F1-9CEE-4503-8C0A-C5E79023732A}"/>
              </a:ext>
            </a:extLst>
          </p:cNvPr>
          <p:cNvSpPr txBox="1">
            <a:spLocks/>
          </p:cNvSpPr>
          <p:nvPr/>
        </p:nvSpPr>
        <p:spPr>
          <a:xfrm>
            <a:off x="10598797" y="6274781"/>
            <a:ext cx="1473661" cy="643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002060"/>
                </a:solidFill>
              </a:rPr>
              <a:t>14/06/2021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5254745-8BDB-4E90-B63E-D533E3C97AD0}"/>
              </a:ext>
            </a:extLst>
          </p:cNvPr>
          <p:cNvSpPr txBox="1"/>
          <p:nvPr/>
        </p:nvSpPr>
        <p:spPr>
          <a:xfrm>
            <a:off x="0" y="9009"/>
            <a:ext cx="715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5EDBE"/>
                </a:solidFill>
              </a:rPr>
              <a:t>4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380AF55-4782-4A56-B4EC-881739E83CE5}"/>
              </a:ext>
            </a:extLst>
          </p:cNvPr>
          <p:cNvSpPr txBox="1"/>
          <p:nvPr/>
        </p:nvSpPr>
        <p:spPr>
          <a:xfrm>
            <a:off x="715634" y="70564"/>
            <a:ext cx="8789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ANONYMISER UNE CRYPTOMONNAIE CLASSIQUE : LES MIXEURS (TUMBLERS)</a:t>
            </a:r>
          </a:p>
        </p:txBody>
      </p: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03008BD0-D0D6-456B-AA57-9AF695B34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876" y="1349973"/>
            <a:ext cx="5859932" cy="22951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F7EA99B-1595-4B41-B4B2-A3B7F24E90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92" y="2008791"/>
            <a:ext cx="3960733" cy="376733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2AD337A-ED23-46C7-8113-D9347F8FC3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661" y="3892456"/>
            <a:ext cx="2954403" cy="259294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12436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A6D5D51-14ED-43A2-8993-941F0299C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0" y="6142365"/>
            <a:ext cx="715635" cy="71563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250FA5F1-9CEE-4503-8C0A-C5E79023732A}"/>
              </a:ext>
            </a:extLst>
          </p:cNvPr>
          <p:cNvSpPr txBox="1">
            <a:spLocks/>
          </p:cNvSpPr>
          <p:nvPr/>
        </p:nvSpPr>
        <p:spPr>
          <a:xfrm>
            <a:off x="10598797" y="6274781"/>
            <a:ext cx="1473661" cy="643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002060"/>
                </a:solidFill>
              </a:rPr>
              <a:t>14/06/2021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5254745-8BDB-4E90-B63E-D533E3C97AD0}"/>
              </a:ext>
            </a:extLst>
          </p:cNvPr>
          <p:cNvSpPr txBox="1"/>
          <p:nvPr/>
        </p:nvSpPr>
        <p:spPr>
          <a:xfrm>
            <a:off x="0" y="9009"/>
            <a:ext cx="715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5EDBE"/>
                </a:solidFill>
              </a:rPr>
              <a:t>5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380AF55-4782-4A56-B4EC-881739E83CE5}"/>
              </a:ext>
            </a:extLst>
          </p:cNvPr>
          <p:cNvSpPr txBox="1"/>
          <p:nvPr/>
        </p:nvSpPr>
        <p:spPr>
          <a:xfrm>
            <a:off x="715634" y="70564"/>
            <a:ext cx="9152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LES CRYPTOMONNAIES SUR LES MARKETS DE TOR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1D152C6-E712-475D-BFD4-22E117098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7204" y="932198"/>
            <a:ext cx="2562066" cy="226553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5C0BAA98-62DA-49B9-8C19-9BE3095F208D}"/>
              </a:ext>
            </a:extLst>
          </p:cNvPr>
          <p:cNvSpPr/>
          <p:nvPr/>
        </p:nvSpPr>
        <p:spPr>
          <a:xfrm>
            <a:off x="4887907" y="1830765"/>
            <a:ext cx="1013460" cy="297180"/>
          </a:xfrm>
          <a:prstGeom prst="rightArrow">
            <a:avLst/>
          </a:prstGeom>
          <a:solidFill>
            <a:srgbClr val="05EDBE"/>
          </a:solidFill>
          <a:ln>
            <a:solidFill>
              <a:srgbClr val="05D5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4A482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6A33650-CE9C-45D3-8A6E-4127060E4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9218" y="1041516"/>
            <a:ext cx="2959913" cy="187567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B3BE069-2E1D-45EA-89FE-65A4720AA7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2199" y="3246055"/>
            <a:ext cx="1924504" cy="302872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8C2C96F-5B51-4FF2-8295-58820586D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1602" y="3245095"/>
            <a:ext cx="4615147" cy="302968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89850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A6D5D51-14ED-43A2-8993-941F0299C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0" y="6142365"/>
            <a:ext cx="715635" cy="71563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250FA5F1-9CEE-4503-8C0A-C5E79023732A}"/>
              </a:ext>
            </a:extLst>
          </p:cNvPr>
          <p:cNvSpPr txBox="1">
            <a:spLocks/>
          </p:cNvSpPr>
          <p:nvPr/>
        </p:nvSpPr>
        <p:spPr>
          <a:xfrm>
            <a:off x="10598797" y="6274781"/>
            <a:ext cx="1473661" cy="643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002060"/>
                </a:solidFill>
              </a:rPr>
              <a:t>14/06/2021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5254745-8BDB-4E90-B63E-D533E3C97AD0}"/>
              </a:ext>
            </a:extLst>
          </p:cNvPr>
          <p:cNvSpPr txBox="1"/>
          <p:nvPr/>
        </p:nvSpPr>
        <p:spPr>
          <a:xfrm>
            <a:off x="0" y="9009"/>
            <a:ext cx="715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5EDBE"/>
                </a:solidFill>
              </a:rPr>
              <a:t>6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380AF55-4782-4A56-B4EC-881739E83CE5}"/>
              </a:ext>
            </a:extLst>
          </p:cNvPr>
          <p:cNvSpPr txBox="1"/>
          <p:nvPr/>
        </p:nvSpPr>
        <p:spPr>
          <a:xfrm>
            <a:off x="715635" y="70564"/>
            <a:ext cx="8285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PREMIER CAS CONCRET : </a:t>
            </a:r>
            <a:r>
              <a:rPr lang="fr-FR" sz="3200" b="1" dirty="0" err="1">
                <a:solidFill>
                  <a:srgbClr val="002060"/>
                </a:solidFill>
              </a:rPr>
              <a:t>Pankakke</a:t>
            </a:r>
            <a:endParaRPr lang="fr-FR" sz="3200" b="1" dirty="0">
              <a:solidFill>
                <a:srgbClr val="00206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A66B7C1-97B2-4E5F-B01C-F3BE4C774C16}"/>
              </a:ext>
            </a:extLst>
          </p:cNvPr>
          <p:cNvSpPr txBox="1"/>
          <p:nvPr/>
        </p:nvSpPr>
        <p:spPr>
          <a:xfrm>
            <a:off x="775705" y="1288435"/>
            <a:ext cx="6027767" cy="4282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dirty="0"/>
              <a:t>L’histoire :</a:t>
            </a:r>
          </a:p>
          <a:p>
            <a:pPr marL="342900" indent="-342900" algn="just">
              <a:lnSpc>
                <a:spcPct val="150000"/>
              </a:lnSpc>
              <a:buClr>
                <a:srgbClr val="05D5A8"/>
              </a:buClr>
              <a:buFont typeface="Arial" panose="020B0604020202020204" pitchFamily="34" charset="0"/>
              <a:buChar char="•"/>
            </a:pPr>
            <a:r>
              <a:rPr lang="fr-FR" sz="2400" dirty="0"/>
              <a:t>8 décembre 2020</a:t>
            </a:r>
          </a:p>
          <a:p>
            <a:pPr marL="342900" indent="-342900" algn="just">
              <a:lnSpc>
                <a:spcPct val="150000"/>
              </a:lnSpc>
              <a:buClr>
                <a:srgbClr val="05D5A8"/>
              </a:buClr>
              <a:buFont typeface="Arial" panose="020B0604020202020204" pitchFamily="34" charset="0"/>
              <a:buChar char="•"/>
            </a:pPr>
            <a:r>
              <a:rPr lang="fr-FR" sz="2400" dirty="0"/>
              <a:t>Le donateur a envoyé 28,15 BTC, soit 522000$ au moment du transfert à 22 adresses distinctes en une seule transaction</a:t>
            </a:r>
          </a:p>
          <a:p>
            <a:pPr marL="342900" indent="-342900" algn="just">
              <a:lnSpc>
                <a:spcPct val="150000"/>
              </a:lnSpc>
              <a:buClr>
                <a:srgbClr val="05D5A8"/>
              </a:buClr>
              <a:buFont typeface="Arial" panose="020B0604020202020204" pitchFamily="34" charset="0"/>
              <a:buChar char="•"/>
            </a:pPr>
            <a:r>
              <a:rPr lang="fr-FR" sz="2400" dirty="0"/>
              <a:t>Beaucoup de ces adresses appartiennent à des militants d'extrême droite et à des personnalités d'Internet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91F8FEE-2303-48C6-ACDE-01ADB828D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400" y="-2097"/>
            <a:ext cx="4614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92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A6D5D51-14ED-43A2-8993-941F0299C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0" y="6142365"/>
            <a:ext cx="715635" cy="71563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250FA5F1-9CEE-4503-8C0A-C5E79023732A}"/>
              </a:ext>
            </a:extLst>
          </p:cNvPr>
          <p:cNvSpPr txBox="1">
            <a:spLocks/>
          </p:cNvSpPr>
          <p:nvPr/>
        </p:nvSpPr>
        <p:spPr>
          <a:xfrm>
            <a:off x="10598797" y="6274781"/>
            <a:ext cx="1473661" cy="643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002060"/>
                </a:solidFill>
              </a:rPr>
              <a:t>14/06/2021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5254745-8BDB-4E90-B63E-D533E3C97AD0}"/>
              </a:ext>
            </a:extLst>
          </p:cNvPr>
          <p:cNvSpPr txBox="1"/>
          <p:nvPr/>
        </p:nvSpPr>
        <p:spPr>
          <a:xfrm>
            <a:off x="0" y="9009"/>
            <a:ext cx="715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5EDBE"/>
                </a:solidFill>
              </a:rPr>
              <a:t>6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380AF55-4782-4A56-B4EC-881739E83CE5}"/>
              </a:ext>
            </a:extLst>
          </p:cNvPr>
          <p:cNvSpPr txBox="1"/>
          <p:nvPr/>
        </p:nvSpPr>
        <p:spPr>
          <a:xfrm>
            <a:off x="715635" y="70564"/>
            <a:ext cx="8285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PREMIER CAS CONCRET : </a:t>
            </a:r>
            <a:r>
              <a:rPr lang="fr-FR" sz="3200" b="1" dirty="0" err="1">
                <a:solidFill>
                  <a:srgbClr val="002060"/>
                </a:solidFill>
              </a:rPr>
              <a:t>Pankakke</a:t>
            </a:r>
            <a:endParaRPr lang="fr-FR" sz="3200" b="1" dirty="0">
              <a:solidFill>
                <a:srgbClr val="00206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A66B7C1-97B2-4E5F-B01C-F3BE4C774C16}"/>
              </a:ext>
            </a:extLst>
          </p:cNvPr>
          <p:cNvSpPr txBox="1"/>
          <p:nvPr/>
        </p:nvSpPr>
        <p:spPr>
          <a:xfrm>
            <a:off x="715635" y="1056168"/>
            <a:ext cx="73280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Identification de </a:t>
            </a:r>
            <a:r>
              <a:rPr lang="fr-FR" sz="2400" dirty="0" err="1"/>
              <a:t>Pankkake</a:t>
            </a:r>
            <a:r>
              <a:rPr lang="fr-FR" sz="2400" dirty="0"/>
              <a:t> via une démarche d’OSINT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39D6B-ADCB-4FF9-A838-28B16D806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335" y="2037408"/>
            <a:ext cx="4173995" cy="112213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28FD5F5-D721-4988-9252-C7DE392C9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35" y="3588080"/>
            <a:ext cx="4205470" cy="216988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419C8B87-CB01-43FF-93EC-B69BF08FCA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20" y="2023809"/>
            <a:ext cx="5550410" cy="372055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5" name="Graphique 14" descr="Badge 1 contour">
            <a:extLst>
              <a:ext uri="{FF2B5EF4-FFF2-40B4-BE49-F238E27FC236}">
                <a16:creationId xmlns:a16="http://schemas.microsoft.com/office/drawing/2014/main" id="{21A375B3-4F4B-4F13-90F7-A2D05E532F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8653" y="2330166"/>
            <a:ext cx="539649" cy="539649"/>
          </a:xfrm>
          <a:prstGeom prst="rect">
            <a:avLst/>
          </a:prstGeom>
        </p:spPr>
      </p:pic>
      <p:pic>
        <p:nvPicPr>
          <p:cNvPr id="17" name="Graphique 16" descr="Badge contour">
            <a:extLst>
              <a:ext uri="{FF2B5EF4-FFF2-40B4-BE49-F238E27FC236}">
                <a16:creationId xmlns:a16="http://schemas.microsoft.com/office/drawing/2014/main" id="{B48EB336-E47C-444E-BCE3-86A65F7FA8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3469" y="4403195"/>
            <a:ext cx="539649" cy="539649"/>
          </a:xfrm>
          <a:prstGeom prst="rect">
            <a:avLst/>
          </a:prstGeom>
        </p:spPr>
      </p:pic>
      <p:pic>
        <p:nvPicPr>
          <p:cNvPr id="19" name="Graphique 18" descr="Badge 3 contour">
            <a:extLst>
              <a:ext uri="{FF2B5EF4-FFF2-40B4-BE49-F238E27FC236}">
                <a16:creationId xmlns:a16="http://schemas.microsoft.com/office/drawing/2014/main" id="{520F9F0F-9954-4ED8-A571-C8BA316FE1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86271" y="3614260"/>
            <a:ext cx="539649" cy="53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36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A6D5D51-14ED-43A2-8993-941F0299C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0" y="6142365"/>
            <a:ext cx="715635" cy="71563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250FA5F1-9CEE-4503-8C0A-C5E79023732A}"/>
              </a:ext>
            </a:extLst>
          </p:cNvPr>
          <p:cNvSpPr txBox="1">
            <a:spLocks/>
          </p:cNvSpPr>
          <p:nvPr/>
        </p:nvSpPr>
        <p:spPr>
          <a:xfrm>
            <a:off x="10598797" y="6274781"/>
            <a:ext cx="1473661" cy="643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002060"/>
                </a:solidFill>
              </a:rPr>
              <a:t>14/06/2021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5254745-8BDB-4E90-B63E-D533E3C97AD0}"/>
              </a:ext>
            </a:extLst>
          </p:cNvPr>
          <p:cNvSpPr txBox="1"/>
          <p:nvPr/>
        </p:nvSpPr>
        <p:spPr>
          <a:xfrm>
            <a:off x="0" y="9009"/>
            <a:ext cx="715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5EDBE"/>
                </a:solidFill>
              </a:rPr>
              <a:t>7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380AF55-4782-4A56-B4EC-881739E83CE5}"/>
              </a:ext>
            </a:extLst>
          </p:cNvPr>
          <p:cNvSpPr txBox="1"/>
          <p:nvPr/>
        </p:nvSpPr>
        <p:spPr>
          <a:xfrm>
            <a:off x="715635" y="70564"/>
            <a:ext cx="1036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DEUXIÈME CAS PRATIQUE : Appel aux dons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9456CAF-A338-46A8-A233-A3AE3D18D678}"/>
              </a:ext>
            </a:extLst>
          </p:cNvPr>
          <p:cNvSpPr txBox="1"/>
          <p:nvPr/>
        </p:nvSpPr>
        <p:spPr>
          <a:xfrm>
            <a:off x="715635" y="938083"/>
            <a:ext cx="17842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Le contexte :</a:t>
            </a:r>
          </a:p>
          <a:p>
            <a:endParaRPr lang="fr-FR" sz="2400" dirty="0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31050FB9-6813-4630-AAE0-9863011C5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588" y="1546528"/>
            <a:ext cx="6923458" cy="160839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9A55295-AA00-4AE0-A545-971DFFEED1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" r="-1"/>
          <a:stretch/>
        </p:blipFill>
        <p:spPr>
          <a:xfrm>
            <a:off x="2641588" y="3154920"/>
            <a:ext cx="6923458" cy="322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708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504</Words>
  <Application>Microsoft Office PowerPoint</Application>
  <PresentationFormat>Grand écran</PresentationFormat>
  <Paragraphs>90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Thème Office</vt:lpstr>
      <vt:lpstr>CRYPTOMONNAIES  De la blockchain à la (dés)anonymisation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pour votre attention  Des 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Enquêter en sources ouvertes</dc:title>
  <dc:creator>Eric Ruffié</dc:creator>
  <cp:lastModifiedBy>User7</cp:lastModifiedBy>
  <cp:revision>126</cp:revision>
  <dcterms:created xsi:type="dcterms:W3CDTF">2021-05-18T07:34:05Z</dcterms:created>
  <dcterms:modified xsi:type="dcterms:W3CDTF">2021-06-28T08:33:26Z</dcterms:modified>
</cp:coreProperties>
</file>